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2"/>
  </p:sldMasterIdLst>
  <p:notesMasterIdLst>
    <p:notesMasterId r:id="rId38"/>
  </p:notesMasterIdLst>
  <p:sldIdLst>
    <p:sldId id="256" r:id="rId3"/>
    <p:sldId id="257" r:id="rId4"/>
    <p:sldId id="299" r:id="rId5"/>
    <p:sldId id="258" r:id="rId6"/>
    <p:sldId id="300" r:id="rId7"/>
    <p:sldId id="302" r:id="rId8"/>
    <p:sldId id="303" r:id="rId9"/>
    <p:sldId id="304" r:id="rId10"/>
    <p:sldId id="301" r:id="rId11"/>
    <p:sldId id="305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23" r:id="rId32"/>
    <p:sldId id="319" r:id="rId33"/>
    <p:sldId id="320" r:id="rId34"/>
    <p:sldId id="321" r:id="rId35"/>
    <p:sldId id="322" r:id="rId36"/>
    <p:sldId id="270" r:id="rId37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DM Sans" pitchFamily="2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F597ED2-6FA1-4E34-A0FE-BD32A5F984E4}">
          <p14:sldIdLst>
            <p14:sldId id="256"/>
            <p14:sldId id="257"/>
            <p14:sldId id="299"/>
            <p14:sldId id="258"/>
            <p14:sldId id="300"/>
            <p14:sldId id="302"/>
            <p14:sldId id="303"/>
            <p14:sldId id="304"/>
            <p14:sldId id="301"/>
            <p14:sldId id="305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24"/>
            <p14:sldId id="325"/>
            <p14:sldId id="326"/>
            <p14:sldId id="327"/>
            <p14:sldId id="328"/>
            <p14:sldId id="329"/>
            <p14:sldId id="330"/>
            <p14:sldId id="323"/>
            <p14:sldId id="319"/>
            <p14:sldId id="320"/>
            <p14:sldId id="321"/>
            <p14:sldId id="322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000000"/>
    <a:srgbClr val="F2F2F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6391" autoAdjust="0"/>
  </p:normalViewPr>
  <p:slideViewPr>
    <p:cSldViewPr>
      <p:cViewPr varScale="1">
        <p:scale>
          <a:sx n="55" d="100"/>
          <a:sy n="55" d="100"/>
        </p:scale>
        <p:origin x="427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DBE8D-367C-45BE-AA23-DBB80A4CD1E2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A8F32-35B2-422E-9C17-BF5AF57BB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22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A8F32-35B2-422E-9C17-BF5AF57BB2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9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도메인 컨트롤러는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Windows Active Directory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서비스의 핵심입니다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사용자를 인증하고 사용자 계정 정보를 저장하며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Windows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도메인에 대한 보안 정책을 시행합니다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A8F32-35B2-422E-9C17-BF5AF57BB2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63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도메인 컨트롤러는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Windows Active Directory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서비스의 핵심입니다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사용자를 인증하고 사용자 계정 정보를 저장하며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Windows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도메인에 대한 보안 정책을 시행합니다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A8F32-35B2-422E-9C17-BF5AF57BB2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23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A8F32-35B2-422E-9C17-BF5AF57BB2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설치 프로그램이 </a:t>
            </a:r>
            <a:r>
              <a:rPr lang="en-US" altLang="ko-KR" dirty="0"/>
              <a:t>vCenter API</a:t>
            </a:r>
            <a:r>
              <a:rPr lang="ko-KR" altLang="en-US" dirty="0"/>
              <a:t>에 액세스해야 하므로 </a:t>
            </a:r>
            <a:r>
              <a:rPr lang="en-US" altLang="ko-KR" dirty="0"/>
              <a:t>OpenShift Container Platform </a:t>
            </a:r>
            <a:r>
              <a:rPr lang="ko-KR" altLang="en-US" dirty="0"/>
              <a:t>클러스터를 설치하기 전에 </a:t>
            </a:r>
            <a:r>
              <a:rPr lang="en-US" altLang="ko-KR" dirty="0"/>
              <a:t>vCenter</a:t>
            </a:r>
            <a:r>
              <a:rPr lang="ko-KR" altLang="en-US" dirty="0"/>
              <a:t>의 신뢰할 수 있는 루트 </a:t>
            </a:r>
            <a:r>
              <a:rPr lang="en-US" altLang="ko-KR" dirty="0"/>
              <a:t>CA </a:t>
            </a:r>
            <a:r>
              <a:rPr lang="ko-KR" altLang="en-US" dirty="0"/>
              <a:t>인증서를 시스템 신뢰에 추가해야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A8F32-35B2-422E-9C17-BF5AF57BB2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7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6868B50-8ECF-5F02-D4D6-D0C3408D5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522" y="1814192"/>
            <a:ext cx="16936156" cy="304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9C863-1F79-EE2D-47EC-B16BD0BD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4BE3A8-E4A1-CEAD-2E5D-19E8FA72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3174F7-5B55-2E6A-0D11-B5234793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8AAA1B-1C75-4F46-1481-BDA8F45C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60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ED323-3615-D945-0F35-F2EEA798C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278677-9D90-9999-B3E0-D9C64E973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E662A-6FDA-DF45-B67C-DEA67934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12F0FEC-1D65-4FE9-90F3-41F958873F5D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3107A-49B7-4411-DE87-90BB2978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4E125-8C26-92AD-6DA6-55ED761A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BE41728-2B80-42B9-87CD-47AA89D36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23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38200-C1E1-B1DA-307A-85AA0EB7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547688"/>
            <a:ext cx="12611100" cy="19891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9EA161-C0FA-9635-02E2-7F074A7E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05100"/>
            <a:ext cx="12611100" cy="65611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647523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6B367-94D7-0803-DFF8-1E18CE9E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4ED833-3FFC-3DEF-16DE-71F765F6D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AD082-B5E1-9227-6B29-1F685D5C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12F0FEC-1D65-4FE9-90F3-41F958873F5D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620F7-1E18-532F-692C-4D0BE1C9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136AFD-34E2-1571-3DDF-C400357F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BE41728-2B80-42B9-87CD-47AA89D36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913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863C9-44BE-1ECC-FB4C-1CF3C692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17FD7-4364-00E5-0B79-57823FAB7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AB9456-BA56-1492-68DB-7DB64EA37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F51946-8DDD-0568-ACB3-55E120D9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12F0FEC-1D65-4FE9-90F3-41F958873F5D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1EC6B6-3C94-586D-FCD6-D9190B24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D9078E-7C00-01BC-86D8-ADEDEB4FE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BE41728-2B80-42B9-87CD-47AA89D36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0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8DA85-108E-3B28-C1FB-38FFA552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8635"/>
            <a:ext cx="8229600" cy="1143000"/>
          </a:xfrm>
        </p:spPr>
        <p:txBody>
          <a:bodyPr/>
          <a:lstStyle>
            <a:lvl1pPr algn="l"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53F61F9-5131-9766-FE88-2D28A6CAEE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8914" y="2247900"/>
            <a:ext cx="13944600" cy="69342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80724D-70F8-CAB1-E15A-E3E5AA26DE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1853562"/>
            <a:ext cx="16936156" cy="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89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4F95E-7A25-E0D3-2A8D-68CC12A1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6C14D-DC1F-CA46-62B1-FA1FB6FCF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1134A9-0F37-4D6B-92DA-755537A4F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8DB80E-3EFE-901D-5FB8-74611D3AB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4B9A63-83AB-4131-5C4E-3E7E3C5BE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5D4385-B695-BEEC-A13C-863F5C332F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12F0FEC-1D65-4FE9-90F3-41F958873F5D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9FB994-CAC6-CD26-2B60-8F0EE9A8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0D04AC-6D0C-6E6B-437D-1F0B65DA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BE41728-2B80-42B9-87CD-47AA89D36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172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39841-64EE-084C-53F7-FD5AE0C6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3D0672-5CA2-0461-DB30-F0D2B901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12F0FEC-1D65-4FE9-90F3-41F958873F5D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CFCBE8-D023-35FC-E892-770AB1A3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9E6C0A-1E73-BDC8-83BB-DB08142B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BE41728-2B80-42B9-87CD-47AA89D36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13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0F7E43-BE14-2490-5EAF-C03EFF06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12F0FEC-1D65-4FE9-90F3-41F958873F5D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0456B3-4AFD-E72F-7691-4FF241DF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FB6DB4-7B06-1676-FC9A-D9531CCE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BE41728-2B80-42B9-87CD-47AA89D36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94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50024-B3A3-644F-FD6D-E00955DBB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D7ADF-F79D-2234-3DCD-9065D6AD4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8EC119-B4F1-8A1C-DC68-E21B3920A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2A47F0-252A-DD6F-3205-E26C0796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12F0FEC-1D65-4FE9-90F3-41F958873F5D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1172CD-EC47-0768-D964-DC339904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FECBDF-9CAB-B200-9B07-7643789E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BE41728-2B80-42B9-87CD-47AA89D36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40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82F2E-607B-058A-5C6A-D17AE3C1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2A41E6-064B-9CCB-F229-CB31D7C682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2C453A-ED22-CDC3-25E3-A60F6CEB5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DE487D-DC2E-B237-1C20-FFE6DE7E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12F0FEC-1D65-4FE9-90F3-41F958873F5D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A7AFF-8052-E942-3E12-EC6FBCA1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C56A4B-A6C8-69B1-401E-3B113C8B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BE41728-2B80-42B9-87CD-47AA89D36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6273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34204-50D9-5A73-F1F6-28CF128B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118032-4C65-90F8-1C7B-8D96A0A59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00A10-97B4-AD72-86E8-3F3A2CF37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12F0FEC-1D65-4FE9-90F3-41F958873F5D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432B-87E6-8AEE-8AAF-846CBB00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3DFA6D-30EE-D716-AA3A-DDC96417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BE41728-2B80-42B9-87CD-47AA89D36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5143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36B2B4-4931-A96B-C00C-F4BDA5792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D94232-CEEF-5959-5ABE-AD54D8EBD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ECB83-A0D1-E4DE-501D-9D6B8629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12F0FEC-1D65-4FE9-90F3-41F958873F5D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59187-ED16-C2F8-F63B-125909B3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687D8-1868-DE2E-E34C-C3AF2702C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4BE41728-2B80-42B9-87CD-47AA89D36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6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8DA85-108E-3B28-C1FB-38FFA552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12803"/>
            <a:ext cx="8229600" cy="11430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53F61F9-5131-9766-FE88-2D28A6CAEE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8914" y="2247900"/>
            <a:ext cx="13944600" cy="69342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80724D-70F8-CAB1-E15A-E3E5AA26DE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1853562"/>
            <a:ext cx="16936156" cy="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8DA85-108E-3B28-C1FB-38FFA552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12803"/>
            <a:ext cx="8229600" cy="11430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53F61F9-5131-9766-FE88-2D28A6CAEE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8914" y="2247900"/>
            <a:ext cx="13944600" cy="69342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80724D-70F8-CAB1-E15A-E3E5AA26DE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1853562"/>
            <a:ext cx="16936156" cy="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1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955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9722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33800" y="69723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972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BM Hanna" panose="02000503000000020003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A1547C-CE08-6D34-18A4-0E03356D4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200988-A5E0-190F-5B1C-3BCC033F3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BF0BA2B-C416-7EDC-4830-A475D6303872}"/>
              </a:ext>
            </a:extLst>
          </p:cNvPr>
          <p:cNvCxnSpPr>
            <a:cxnSpLocks/>
          </p:cNvCxnSpPr>
          <p:nvPr userDrawn="1"/>
        </p:nvCxnSpPr>
        <p:spPr>
          <a:xfrm>
            <a:off x="4267200" y="800100"/>
            <a:ext cx="0" cy="8466138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40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B2A2A810-F271-3DDC-E0F3-9F168C801FB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271701" y="3331673"/>
            <a:ext cx="12039600" cy="2849563"/>
          </a:xfrm>
        </p:spPr>
        <p:txBody>
          <a:bodyPr>
            <a:normAutofit fontScale="90000"/>
          </a:bodyPr>
          <a:lstStyle/>
          <a:p>
            <a:r>
              <a:rPr lang="ko-KR" altLang="en-US" sz="9600" dirty="0">
                <a:latin typeface="+mj-ea"/>
                <a:ea typeface="+mj-ea"/>
              </a:rPr>
              <a:t>하이브리드 클라우드를 통한 어플리케이션 배포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0C764F8-F6EC-521B-C816-F43F608461A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896600" y="6972300"/>
            <a:ext cx="6629400" cy="17526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FHAA</a:t>
            </a:r>
          </a:p>
          <a:p>
            <a:pPr marL="0" indent="0" algn="r">
              <a:buNone/>
            </a:pPr>
            <a:r>
              <a:rPr lang="ko-KR" altLang="en-US" dirty="0"/>
              <a:t>이준 </a:t>
            </a:r>
            <a:r>
              <a:rPr lang="en-US" altLang="ko-KR" dirty="0"/>
              <a:t>/ </a:t>
            </a:r>
            <a:r>
              <a:rPr lang="ko-KR" altLang="en-US" dirty="0"/>
              <a:t>이호진 </a:t>
            </a:r>
            <a:r>
              <a:rPr lang="en-US" altLang="ko-KR" dirty="0"/>
              <a:t>/ </a:t>
            </a:r>
            <a:r>
              <a:rPr lang="ko-KR" altLang="en-US" dirty="0"/>
              <a:t>임선우 </a:t>
            </a:r>
            <a:r>
              <a:rPr lang="en-US" altLang="ko-KR" dirty="0"/>
              <a:t>/ </a:t>
            </a:r>
            <a:r>
              <a:rPr lang="ko-KR" altLang="en-US" dirty="0"/>
              <a:t>임승준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27C51-E80E-DD20-F0E6-48A61445A805}"/>
              </a:ext>
            </a:extLst>
          </p:cNvPr>
          <p:cNvSpPr txBox="1"/>
          <p:nvPr/>
        </p:nvSpPr>
        <p:spPr>
          <a:xfrm>
            <a:off x="0" y="-1907"/>
            <a:ext cx="18288000" cy="4605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ko-KR" sz="1600" b="1" spc="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b="1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2E6AA-DDAE-A66C-1FAC-2A78C60FF6E8}"/>
              </a:ext>
            </a:extLst>
          </p:cNvPr>
          <p:cNvSpPr txBox="1"/>
          <p:nvPr/>
        </p:nvSpPr>
        <p:spPr>
          <a:xfrm>
            <a:off x="609600" y="2779815"/>
            <a:ext cx="337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에티버스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프로젝트 일정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C2CC083-4DC2-5FF1-772F-CB5BCA78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56508"/>
            <a:ext cx="12611100" cy="650973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병합</a:t>
            </a:r>
            <a:endParaRPr lang="en-US" altLang="ko-KR" sz="4000" dirty="0"/>
          </a:p>
          <a:p>
            <a:pPr marL="0" indent="0">
              <a:buNone/>
            </a:pPr>
            <a:r>
              <a:rPr lang="en-US" altLang="ko-KR" sz="3200" dirty="0"/>
              <a:t>AWS Infra + vSphere Infra + Web app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01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3" y="3123158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프로젝트 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3" y="3969484"/>
            <a:ext cx="32350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프로젝트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3657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3. </a:t>
            </a:r>
            <a:r>
              <a:rPr lang="ko-KR" altLang="en-US" sz="3500" b="1" dirty="0"/>
              <a:t>프로젝트 일정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3C24E65-1A9A-74A0-3A46-4E51FD73E56B}"/>
              </a:ext>
            </a:extLst>
          </p:cNvPr>
          <p:cNvSpPr/>
          <p:nvPr/>
        </p:nvSpPr>
        <p:spPr>
          <a:xfrm>
            <a:off x="7760855" y="4986088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044818C-3E4E-FCFF-B678-03DF67D9C53C}"/>
              </a:ext>
            </a:extLst>
          </p:cNvPr>
          <p:cNvSpPr/>
          <p:nvPr/>
        </p:nvSpPr>
        <p:spPr>
          <a:xfrm>
            <a:off x="10949710" y="4988004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153FFCC-1109-D2D3-FDAF-981AF314B14D}"/>
              </a:ext>
            </a:extLst>
          </p:cNvPr>
          <p:cNvSpPr/>
          <p:nvPr/>
        </p:nvSpPr>
        <p:spPr>
          <a:xfrm>
            <a:off x="14138564" y="4986088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71CE959D-92F1-F94A-8B99-38E1E4262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753100"/>
            <a:ext cx="1125513" cy="1125513"/>
          </a:xfrm>
          <a:prstGeom prst="rect">
            <a:avLst/>
          </a:prstGeom>
        </p:spPr>
      </p:pic>
      <p:pic>
        <p:nvPicPr>
          <p:cNvPr id="20" name="그림 19" descr="그래픽, 클립아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0FB0F81F-3EC8-EB23-F2CA-61D182962F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082" y="5753100"/>
            <a:ext cx="1219540" cy="1219540"/>
          </a:xfrm>
          <a:prstGeom prst="rect">
            <a:avLst/>
          </a:prstGeom>
        </p:spPr>
      </p:pic>
      <p:pic>
        <p:nvPicPr>
          <p:cNvPr id="22" name="그림 21" descr="클립아트, 그래픽, 그래픽 디자인, 실루엣이(가) 표시된 사진&#10;&#10;자동 생성된 설명">
            <a:extLst>
              <a:ext uri="{FF2B5EF4-FFF2-40B4-BE49-F238E27FC236}">
                <a16:creationId xmlns:a16="http://schemas.microsoft.com/office/drawing/2014/main" id="{66A092DA-DE12-74F2-D056-5770F0762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483" y="5706086"/>
            <a:ext cx="1219540" cy="12195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300" y="5674590"/>
            <a:ext cx="1216723" cy="1216723"/>
          </a:xfrm>
          <a:prstGeom prst="rect">
            <a:avLst/>
          </a:prstGeom>
        </p:spPr>
      </p:pic>
      <p:sp>
        <p:nvSpPr>
          <p:cNvPr id="23" name="자유형: 도형 6">
            <a:extLst>
              <a:ext uri="{FF2B5EF4-FFF2-40B4-BE49-F238E27FC236}">
                <a16:creationId xmlns:a16="http://schemas.microsoft.com/office/drawing/2014/main" id="{2044818C-3E4E-FCFF-B678-03DF67D9C53C}"/>
              </a:ext>
            </a:extLst>
          </p:cNvPr>
          <p:cNvSpPr/>
          <p:nvPr/>
        </p:nvSpPr>
        <p:spPr>
          <a:xfrm>
            <a:off x="4525156" y="5000305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10947640" y="4986088"/>
            <a:ext cx="3505200" cy="2725130"/>
          </a:xfrm>
          <a:custGeom>
            <a:avLst/>
            <a:gdLst>
              <a:gd name="connsiteX0" fmla="*/ 1562100 w 3505200"/>
              <a:gd name="connsiteY0" fmla="*/ 531852 h 2725130"/>
              <a:gd name="connsiteX1" fmla="*/ 685800 w 3505200"/>
              <a:gd name="connsiteY1" fmla="*/ 1332726 h 2725130"/>
              <a:gd name="connsiteX2" fmla="*/ 1562100 w 3505200"/>
              <a:gd name="connsiteY2" fmla="*/ 2133600 h 2725130"/>
              <a:gd name="connsiteX3" fmla="*/ 2438400 w 3505200"/>
              <a:gd name="connsiteY3" fmla="*/ 1332726 h 2725130"/>
              <a:gd name="connsiteX4" fmla="*/ 1562100 w 3505200"/>
              <a:gd name="connsiteY4" fmla="*/ 531852 h 2725130"/>
              <a:gd name="connsiteX5" fmla="*/ 0 w 3505200"/>
              <a:gd name="connsiteY5" fmla="*/ 0 h 2725130"/>
              <a:gd name="connsiteX6" fmla="*/ 3048000 w 3505200"/>
              <a:gd name="connsiteY6" fmla="*/ 0 h 2725130"/>
              <a:gd name="connsiteX7" fmla="*/ 3048000 w 3505200"/>
              <a:gd name="connsiteY7" fmla="*/ 1224212 h 2725130"/>
              <a:gd name="connsiteX8" fmla="*/ 3200400 w 3505200"/>
              <a:gd name="connsiteY8" fmla="*/ 1224212 h 2725130"/>
              <a:gd name="connsiteX9" fmla="*/ 3200400 w 3505200"/>
              <a:gd name="connsiteY9" fmla="*/ 1071812 h 2725130"/>
              <a:gd name="connsiteX10" fmla="*/ 3505200 w 3505200"/>
              <a:gd name="connsiteY10" fmla="*/ 1376612 h 2725130"/>
              <a:gd name="connsiteX11" fmla="*/ 3200400 w 3505200"/>
              <a:gd name="connsiteY11" fmla="*/ 1681412 h 2725130"/>
              <a:gd name="connsiteX12" fmla="*/ 3200400 w 3505200"/>
              <a:gd name="connsiteY12" fmla="*/ 1529012 h 2725130"/>
              <a:gd name="connsiteX13" fmla="*/ 3048000 w 3505200"/>
              <a:gd name="connsiteY13" fmla="*/ 1529012 h 2725130"/>
              <a:gd name="connsiteX14" fmla="*/ 3048000 w 3505200"/>
              <a:gd name="connsiteY14" fmla="*/ 2725130 h 2725130"/>
              <a:gd name="connsiteX15" fmla="*/ 0 w 3505200"/>
              <a:gd name="connsiteY15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52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1224212"/>
                </a:lnTo>
                <a:lnTo>
                  <a:pt x="3200400" y="1224212"/>
                </a:lnTo>
                <a:lnTo>
                  <a:pt x="3200400" y="1071812"/>
                </a:lnTo>
                <a:lnTo>
                  <a:pt x="3505200" y="1376612"/>
                </a:lnTo>
                <a:lnTo>
                  <a:pt x="3200400" y="1681412"/>
                </a:lnTo>
                <a:lnTo>
                  <a:pt x="3200400" y="1529012"/>
                </a:lnTo>
                <a:lnTo>
                  <a:pt x="3048000" y="1529012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6">
            <a:extLst>
              <a:ext uri="{FF2B5EF4-FFF2-40B4-BE49-F238E27FC236}">
                <a16:creationId xmlns:a16="http://schemas.microsoft.com/office/drawing/2014/main" id="{2044818C-3E4E-FCFF-B678-03DF67D9C53C}"/>
              </a:ext>
            </a:extLst>
          </p:cNvPr>
          <p:cNvSpPr/>
          <p:nvPr/>
        </p:nvSpPr>
        <p:spPr>
          <a:xfrm>
            <a:off x="7760855" y="5000305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1CD98-5DE7-FCD3-C3FB-7017E0A4BE2A}"/>
              </a:ext>
            </a:extLst>
          </p:cNvPr>
          <p:cNvSpPr txBox="1"/>
          <p:nvPr/>
        </p:nvSpPr>
        <p:spPr>
          <a:xfrm>
            <a:off x="7781637" y="7938055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/>
              <a:t>2023 / 06 / </a:t>
            </a:r>
            <a:r>
              <a:rPr lang="en-US" altLang="ko-KR" b="1" dirty="0"/>
              <a:t>05</a:t>
            </a:r>
            <a:endParaRPr lang="en-US" altLang="ko-KR" sz="1800" b="1" dirty="0"/>
          </a:p>
          <a:p>
            <a:pPr algn="ctr"/>
            <a:r>
              <a:rPr lang="en-US" altLang="ko-KR" sz="1800" b="1" dirty="0"/>
              <a:t> ~</a:t>
            </a:r>
          </a:p>
          <a:p>
            <a:pPr algn="ctr"/>
            <a:r>
              <a:rPr lang="en-US" altLang="ko-KR" sz="1800" b="1" dirty="0"/>
              <a:t>2023 / 06 / 20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7752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프로젝트 일정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C2CC083-4DC2-5FF1-772F-CB5BCA78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56508"/>
            <a:ext cx="12611100" cy="650973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테스트</a:t>
            </a:r>
            <a:endParaRPr lang="en-US" altLang="ko-KR" sz="4000" dirty="0"/>
          </a:p>
          <a:p>
            <a:pPr marL="0" indent="0">
              <a:buNone/>
            </a:pPr>
            <a:r>
              <a:rPr lang="en-US" altLang="ko-KR" sz="3200" dirty="0" err="1"/>
              <a:t>Jmeter</a:t>
            </a:r>
            <a:r>
              <a:rPr lang="en-US" altLang="ko-KR" sz="3200" dirty="0"/>
              <a:t> </a:t>
            </a:r>
            <a:r>
              <a:rPr lang="ko-KR" altLang="en-US" sz="3200" dirty="0"/>
              <a:t>부하 테스트</a:t>
            </a:r>
            <a:r>
              <a:rPr lang="en-US" altLang="ko-KR" sz="3200" dirty="0"/>
              <a:t>(</a:t>
            </a:r>
            <a:r>
              <a:rPr lang="en-US" altLang="ko-KR" sz="3200" dirty="0" err="1"/>
              <a:t>Autoscaling</a:t>
            </a:r>
            <a:r>
              <a:rPr lang="en-US" altLang="ko-KR" sz="3200" dirty="0"/>
              <a:t>) + Web app </a:t>
            </a:r>
            <a:r>
              <a:rPr lang="ko-KR" altLang="en-US" sz="3200" dirty="0"/>
              <a:t>서비스 테스트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01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3" y="3123158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프로젝트 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3" y="3969484"/>
            <a:ext cx="32350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프로젝트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3657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3. </a:t>
            </a:r>
            <a:r>
              <a:rPr lang="ko-KR" altLang="en-US" sz="3500" b="1" dirty="0"/>
              <a:t>프로젝트 일정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3C24E65-1A9A-74A0-3A46-4E51FD73E56B}"/>
              </a:ext>
            </a:extLst>
          </p:cNvPr>
          <p:cNvSpPr/>
          <p:nvPr/>
        </p:nvSpPr>
        <p:spPr>
          <a:xfrm>
            <a:off x="7760855" y="4986088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044818C-3E4E-FCFF-B678-03DF67D9C53C}"/>
              </a:ext>
            </a:extLst>
          </p:cNvPr>
          <p:cNvSpPr/>
          <p:nvPr/>
        </p:nvSpPr>
        <p:spPr>
          <a:xfrm>
            <a:off x="10949710" y="4988004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153FFCC-1109-D2D3-FDAF-981AF314B14D}"/>
              </a:ext>
            </a:extLst>
          </p:cNvPr>
          <p:cNvSpPr/>
          <p:nvPr/>
        </p:nvSpPr>
        <p:spPr>
          <a:xfrm>
            <a:off x="14138564" y="4986088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71CE959D-92F1-F94A-8B99-38E1E4262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753100"/>
            <a:ext cx="1125513" cy="1125513"/>
          </a:xfrm>
          <a:prstGeom prst="rect">
            <a:avLst/>
          </a:prstGeom>
        </p:spPr>
      </p:pic>
      <p:pic>
        <p:nvPicPr>
          <p:cNvPr id="20" name="그림 19" descr="그래픽, 클립아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0FB0F81F-3EC8-EB23-F2CA-61D182962F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082" y="5753100"/>
            <a:ext cx="1219540" cy="1219540"/>
          </a:xfrm>
          <a:prstGeom prst="rect">
            <a:avLst/>
          </a:prstGeom>
        </p:spPr>
      </p:pic>
      <p:pic>
        <p:nvPicPr>
          <p:cNvPr id="22" name="그림 21" descr="클립아트, 그래픽, 그래픽 디자인, 실루엣이(가) 표시된 사진&#10;&#10;자동 생성된 설명">
            <a:extLst>
              <a:ext uri="{FF2B5EF4-FFF2-40B4-BE49-F238E27FC236}">
                <a16:creationId xmlns:a16="http://schemas.microsoft.com/office/drawing/2014/main" id="{66A092DA-DE12-74F2-D056-5770F0762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483" y="5706086"/>
            <a:ext cx="1219540" cy="12195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300" y="5674590"/>
            <a:ext cx="1216723" cy="1216723"/>
          </a:xfrm>
          <a:prstGeom prst="rect">
            <a:avLst/>
          </a:prstGeom>
        </p:spPr>
      </p:pic>
      <p:sp>
        <p:nvSpPr>
          <p:cNvPr id="23" name="자유형: 도형 6">
            <a:extLst>
              <a:ext uri="{FF2B5EF4-FFF2-40B4-BE49-F238E27FC236}">
                <a16:creationId xmlns:a16="http://schemas.microsoft.com/office/drawing/2014/main" id="{2044818C-3E4E-FCFF-B678-03DF67D9C53C}"/>
              </a:ext>
            </a:extLst>
          </p:cNvPr>
          <p:cNvSpPr/>
          <p:nvPr/>
        </p:nvSpPr>
        <p:spPr>
          <a:xfrm>
            <a:off x="4525156" y="5000305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6418E-7344-6ECB-AC8D-F85CC7EB8E25}"/>
              </a:ext>
            </a:extLst>
          </p:cNvPr>
          <p:cNvSpPr txBox="1"/>
          <p:nvPr/>
        </p:nvSpPr>
        <p:spPr>
          <a:xfrm>
            <a:off x="10949710" y="7938055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/>
              <a:t>2023 / 06 / 20</a:t>
            </a:r>
          </a:p>
          <a:p>
            <a:pPr algn="ctr"/>
            <a:r>
              <a:rPr lang="en-US" altLang="ko-KR" sz="1800" b="1" dirty="0"/>
              <a:t> ~</a:t>
            </a:r>
          </a:p>
          <a:p>
            <a:pPr algn="ctr"/>
            <a:r>
              <a:rPr lang="en-US" altLang="ko-KR" sz="1800" b="1" dirty="0"/>
              <a:t>2023 / 06 / 26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25848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50D0035-5133-C674-D858-F192B897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9100"/>
            <a:ext cx="2057400" cy="1977231"/>
          </a:xfrm>
        </p:spPr>
        <p:txBody>
          <a:bodyPr>
            <a:normAutofit/>
          </a:bodyPr>
          <a:lstStyle/>
          <a:p>
            <a:r>
              <a:rPr lang="en-US" altLang="ko-KR" sz="12000" dirty="0">
                <a:solidFill>
                  <a:srgbClr val="FEFEFE"/>
                </a:solidFill>
              </a:rPr>
              <a:t>02</a:t>
            </a:r>
            <a:endParaRPr lang="ko-KR" altLang="en-US" sz="12000" dirty="0">
              <a:solidFill>
                <a:srgbClr val="FEFEFE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48DC00C-EE5F-C3BF-B0D3-B490018E19A1}"/>
              </a:ext>
            </a:extLst>
          </p:cNvPr>
          <p:cNvSpPr txBox="1">
            <a:spLocks/>
          </p:cNvSpPr>
          <p:nvPr/>
        </p:nvSpPr>
        <p:spPr>
          <a:xfrm>
            <a:off x="2646218" y="836215"/>
            <a:ext cx="718358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BM Hanna" panose="02000503000000020003" charset="-127"/>
                <a:cs typeface="+mj-cs"/>
              </a:defRPr>
            </a:lvl1pPr>
          </a:lstStyle>
          <a:p>
            <a:r>
              <a:rPr lang="ko-KR" altLang="en-US" sz="6000" dirty="0">
                <a:solidFill>
                  <a:srgbClr val="FEFEFE"/>
                </a:solidFill>
                <a:latin typeface="+mj-ea"/>
                <a:ea typeface="+mj-ea"/>
              </a:rPr>
              <a:t>프로젝트 설계 및 팀 구성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E918193-8436-0458-042B-46E019DD2203}"/>
              </a:ext>
            </a:extLst>
          </p:cNvPr>
          <p:cNvSpPr txBox="1">
            <a:spLocks/>
          </p:cNvSpPr>
          <p:nvPr/>
        </p:nvSpPr>
        <p:spPr>
          <a:xfrm>
            <a:off x="6248400" y="3390900"/>
            <a:ext cx="104394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BM Hanna" panose="02000503000000020003" charset="-127"/>
                <a:cs typeface="+mj-cs"/>
              </a:defRPr>
            </a:lvl1pPr>
          </a:lstStyle>
          <a:p>
            <a:pPr marL="742950" indent="-742950" algn="l">
              <a:buAutoNum type="arabicPeriod"/>
            </a:pPr>
            <a:r>
              <a:rPr lang="ko-KR" altLang="en-US" sz="5500" dirty="0" err="1">
                <a:solidFill>
                  <a:srgbClr val="FEFEFE"/>
                </a:solidFill>
                <a:latin typeface="+mn-ea"/>
                <a:ea typeface="+mn-ea"/>
              </a:rPr>
              <a:t>아키텍쳐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  <a:p>
            <a:pPr marL="742950" indent="-742950" algn="l">
              <a:buAutoNum type="arabicPeriod"/>
            </a:pP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역할분담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  <a:p>
            <a:pPr marL="742950" indent="-742950" algn="l">
              <a:buAutoNum type="arabicPeriod"/>
            </a:pP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사용기술</a:t>
            </a:r>
          </a:p>
        </p:txBody>
      </p:sp>
    </p:spTree>
    <p:extLst>
      <p:ext uri="{BB962C8B-B14F-4D97-AF65-F5344CB8AC3E}">
        <p14:creationId xmlns:p14="http://schemas.microsoft.com/office/powerpoint/2010/main" val="206587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아키텍처 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A44894-F618-D332-FF95-74AF400DC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0" y="2738438"/>
            <a:ext cx="12534900" cy="6527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02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3" y="3123158"/>
            <a:ext cx="2895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1. </a:t>
            </a:r>
            <a:r>
              <a:rPr lang="ko-KR" altLang="en-US" sz="3500" b="1" dirty="0"/>
              <a:t>아키텍처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3" y="3969484"/>
            <a:ext cx="32350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역할분담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사용기술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95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역할분담 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02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3" y="3123158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아키텍처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3" y="3969484"/>
            <a:ext cx="32350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2. </a:t>
            </a:r>
            <a:r>
              <a:rPr lang="ko-KR" altLang="en-US" sz="3500" b="1" dirty="0"/>
              <a:t>역할분담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사용기술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4BF7091-5211-717F-8DB0-8286E54A7A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027577"/>
              </p:ext>
            </p:extLst>
          </p:nvPr>
        </p:nvGraphicFramePr>
        <p:xfrm>
          <a:off x="4419600" y="2705100"/>
          <a:ext cx="13411200" cy="543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8274">
                  <a:extLst>
                    <a:ext uri="{9D8B030D-6E8A-4147-A177-3AD203B41FA5}">
                      <a16:colId xmlns:a16="http://schemas.microsoft.com/office/drawing/2014/main" val="3493695523"/>
                    </a:ext>
                  </a:extLst>
                </a:gridCol>
                <a:gridCol w="2917240">
                  <a:extLst>
                    <a:ext uri="{9D8B030D-6E8A-4147-A177-3AD203B41FA5}">
                      <a16:colId xmlns:a16="http://schemas.microsoft.com/office/drawing/2014/main" val="1694161009"/>
                    </a:ext>
                  </a:extLst>
                </a:gridCol>
                <a:gridCol w="7495686">
                  <a:extLst>
                    <a:ext uri="{9D8B030D-6E8A-4147-A177-3AD203B41FA5}">
                      <a16:colId xmlns:a16="http://schemas.microsoft.com/office/drawing/2014/main" val="124312941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31044"/>
                  </a:ext>
                </a:extLst>
              </a:tr>
              <a:tr h="12191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/>
                        <a:t>이준</a:t>
                      </a:r>
                      <a:endParaRPr lang="en-US" altLang="ko-KR" sz="2500" dirty="0"/>
                    </a:p>
                    <a:p>
                      <a:pPr latinLnBrk="1"/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500" dirty="0"/>
                        <a:t>PM, </a:t>
                      </a:r>
                      <a:r>
                        <a:rPr lang="ko-KR" altLang="en-US" sz="2500" dirty="0"/>
                        <a:t>인프라 구축</a:t>
                      </a:r>
                      <a:r>
                        <a:rPr lang="en-US" altLang="ko-KR" sz="2500" dirty="0"/>
                        <a:t>, </a:t>
                      </a:r>
                      <a:r>
                        <a:rPr lang="ko-KR" altLang="en-US" sz="2500" dirty="0"/>
                        <a:t>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216205"/>
                  </a:ext>
                </a:extLst>
              </a:tr>
              <a:tr h="12191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/>
                        <a:t>이호진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/>
                        <a:t>개발</a:t>
                      </a:r>
                      <a:r>
                        <a:rPr lang="en-US" altLang="ko-KR" sz="2500" dirty="0"/>
                        <a:t>, </a:t>
                      </a:r>
                      <a:r>
                        <a:rPr lang="ko-KR" altLang="en-US" sz="25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600511"/>
                  </a:ext>
                </a:extLst>
              </a:tr>
              <a:tr h="12191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/>
                        <a:t>임선우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/>
                        <a:t>개발</a:t>
                      </a:r>
                      <a:r>
                        <a:rPr lang="en-US" altLang="ko-KR" sz="2500" dirty="0"/>
                        <a:t>, </a:t>
                      </a:r>
                      <a:r>
                        <a:rPr lang="ko-KR" altLang="en-US" sz="25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93354"/>
                  </a:ext>
                </a:extLst>
              </a:tr>
              <a:tr h="12191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/>
                        <a:t>임승준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/>
                        <a:t>개발</a:t>
                      </a:r>
                      <a:r>
                        <a:rPr lang="en-US" altLang="ko-KR" sz="2500" dirty="0"/>
                        <a:t>, </a:t>
                      </a:r>
                      <a:r>
                        <a:rPr lang="ko-KR" altLang="en-US" sz="2500" dirty="0"/>
                        <a:t>테스트</a:t>
                      </a:r>
                      <a:r>
                        <a:rPr lang="en-US" altLang="ko-KR" sz="2500" dirty="0"/>
                        <a:t>, PPT, </a:t>
                      </a:r>
                      <a:r>
                        <a:rPr lang="ko-KR" altLang="en-US" sz="2500" dirty="0"/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0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95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사용기술 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02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3" y="3123158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아키텍처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3" y="3969484"/>
            <a:ext cx="32350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역할분담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3657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3. </a:t>
            </a:r>
            <a:r>
              <a:rPr lang="ko-KR" altLang="en-US" sz="3500" b="1" dirty="0"/>
              <a:t>사용기술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F3FFE18-C478-957D-4FFE-DA984E1C11DB}"/>
              </a:ext>
            </a:extLst>
          </p:cNvPr>
          <p:cNvSpPr/>
          <p:nvPr/>
        </p:nvSpPr>
        <p:spPr>
          <a:xfrm>
            <a:off x="4800599" y="2756508"/>
            <a:ext cx="3235035" cy="71193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287CDE-83F9-477D-57AF-F37FB2512420}"/>
              </a:ext>
            </a:extLst>
          </p:cNvPr>
          <p:cNvSpPr txBox="1"/>
          <p:nvPr/>
        </p:nvSpPr>
        <p:spPr>
          <a:xfrm>
            <a:off x="5433556" y="2357674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FrontEND</a:t>
            </a:r>
            <a:endParaRPr lang="ko-KR" altLang="en-US" sz="28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FD6F33B-8112-CD71-3981-D88C44082C9C}"/>
              </a:ext>
            </a:extLst>
          </p:cNvPr>
          <p:cNvSpPr/>
          <p:nvPr/>
        </p:nvSpPr>
        <p:spPr>
          <a:xfrm>
            <a:off x="8717974" y="2775222"/>
            <a:ext cx="9189026" cy="71193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7CD184-7738-3392-7804-0490475F5D64}"/>
              </a:ext>
            </a:extLst>
          </p:cNvPr>
          <p:cNvSpPr txBox="1"/>
          <p:nvPr/>
        </p:nvSpPr>
        <p:spPr>
          <a:xfrm>
            <a:off x="12344400" y="2326896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BackEND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3FC4F4D-C737-3AA1-7FBF-94BC589D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611" y="3330930"/>
            <a:ext cx="1493746" cy="20108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A4E209E-6F1F-4811-856D-1F953F0B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166" y="5479286"/>
            <a:ext cx="1485900" cy="1981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B4A3B9E-CF18-F7C8-4CB8-F06ED61A6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83" y="3275199"/>
            <a:ext cx="1485900" cy="2048523"/>
          </a:xfrm>
          <a:prstGeom prst="rect">
            <a:avLst/>
          </a:prstGeom>
        </p:spPr>
      </p:pic>
      <p:pic>
        <p:nvPicPr>
          <p:cNvPr id="1026" name="Picture 2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9BB18D31-9997-80E6-68A9-A118E7647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404319"/>
            <a:ext cx="2279074" cy="21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오픈시프트 - 위키백과, 우리 모두의 백과사전">
            <a:extLst>
              <a:ext uri="{FF2B5EF4-FFF2-40B4-BE49-F238E27FC236}">
                <a16:creationId xmlns:a16="http://schemas.microsoft.com/office/drawing/2014/main" id="{330805F1-DA73-50FE-411A-E8E253E33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605" y="3293424"/>
            <a:ext cx="2066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] mysql shell(mysqlsh) 설치 및 사용방법">
            <a:extLst>
              <a:ext uri="{FF2B5EF4-FFF2-40B4-BE49-F238E27FC236}">
                <a16:creationId xmlns:a16="http://schemas.microsoft.com/office/drawing/2014/main" id="{42C89F9F-BA28-BB51-F310-E91777CA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512" y="32474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tstrap 무료로 다운 받기 - 2023년 최신 버전">
            <a:extLst>
              <a:ext uri="{FF2B5EF4-FFF2-40B4-BE49-F238E27FC236}">
                <a16:creationId xmlns:a16="http://schemas.microsoft.com/office/drawing/2014/main" id="{7CCD1FFD-5223-CE6D-0F59-76039542E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33" y="7460572"/>
            <a:ext cx="2079046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A99B7D3-F8C7-0C84-9518-7122AF069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372987"/>
            <a:ext cx="19240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M웨어 v스피어 - 위키백과, 우리 모두의 백과사전">
            <a:extLst>
              <a:ext uri="{FF2B5EF4-FFF2-40B4-BE49-F238E27FC236}">
                <a16:creationId xmlns:a16="http://schemas.microsoft.com/office/drawing/2014/main" id="{E36C4336-97E6-AABB-E90D-3CC5104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0390" y="571622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(programming language) - Wikipedia">
            <a:extLst>
              <a:ext uri="{FF2B5EF4-FFF2-40B4-BE49-F238E27FC236}">
                <a16:creationId xmlns:a16="http://schemas.microsoft.com/office/drawing/2014/main" id="{78844EEB-7B1B-F3A0-E556-FE9C2C36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512" y="6283368"/>
            <a:ext cx="2038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earn Flask Tutorial - Google Play 앱">
            <a:extLst>
              <a:ext uri="{FF2B5EF4-FFF2-40B4-BE49-F238E27FC236}">
                <a16:creationId xmlns:a16="http://schemas.microsoft.com/office/drawing/2014/main" id="{5BE0C07B-1CDE-68CB-6D01-6FC9ABCB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577" y="745018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55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사용기술 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02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3" y="3123158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아키텍처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3" y="3969484"/>
            <a:ext cx="32350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역할분담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3657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3. </a:t>
            </a:r>
            <a:r>
              <a:rPr lang="ko-KR" altLang="en-US" sz="3500" b="1" dirty="0"/>
              <a:t>사용기술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FD6F33B-8112-CD71-3981-D88C44082C9C}"/>
              </a:ext>
            </a:extLst>
          </p:cNvPr>
          <p:cNvSpPr/>
          <p:nvPr/>
        </p:nvSpPr>
        <p:spPr>
          <a:xfrm>
            <a:off x="4724400" y="2775222"/>
            <a:ext cx="13182600" cy="71193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7CD184-7738-3392-7804-0490475F5D64}"/>
              </a:ext>
            </a:extLst>
          </p:cNvPr>
          <p:cNvSpPr txBox="1"/>
          <p:nvPr/>
        </p:nvSpPr>
        <p:spPr>
          <a:xfrm>
            <a:off x="9677400" y="2092107"/>
            <a:ext cx="245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협업 </a:t>
            </a:r>
            <a:r>
              <a:rPr lang="en-US" altLang="ko-KR" sz="3600" b="1" dirty="0"/>
              <a:t>Tool</a:t>
            </a:r>
            <a:endParaRPr lang="ko-KR" altLang="en-US" sz="3600" b="1" dirty="0"/>
          </a:p>
        </p:txBody>
      </p:sp>
      <p:pic>
        <p:nvPicPr>
          <p:cNvPr id="2050" name="Picture 2" descr="GitHub 무료로 다운 받기 - 2023년 최신 버전">
            <a:extLst>
              <a:ext uri="{FF2B5EF4-FFF2-40B4-BE49-F238E27FC236}">
                <a16:creationId xmlns:a16="http://schemas.microsoft.com/office/drawing/2014/main" id="{DFB0E049-6DCD-F9D6-694C-569110F6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356" y="3261270"/>
            <a:ext cx="4575896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533FABA-7A3C-B918-DAA3-6CFC40085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252" y="3279155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cord - 친구와 대화, 영상 채팅, 모임 - Google Play 앱">
            <a:extLst>
              <a:ext uri="{FF2B5EF4-FFF2-40B4-BE49-F238E27FC236}">
                <a16:creationId xmlns:a16="http://schemas.microsoft.com/office/drawing/2014/main" id="{C12E442F-A91A-D0F0-FDEE-5821DB571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5935" y="3119951"/>
            <a:ext cx="3302454" cy="330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구글드라이브에 취약점, 악성코드 다운로드 위험성 - 테크레시피">
            <a:extLst>
              <a:ext uri="{FF2B5EF4-FFF2-40B4-BE49-F238E27FC236}">
                <a16:creationId xmlns:a16="http://schemas.microsoft.com/office/drawing/2014/main" id="{9B1CFCE3-40F8-95CB-0D23-8CBE9D33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625991"/>
            <a:ext cx="6662738" cy="313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26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50D0035-5133-C674-D858-F192B897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9100"/>
            <a:ext cx="2057400" cy="1977231"/>
          </a:xfrm>
        </p:spPr>
        <p:txBody>
          <a:bodyPr>
            <a:normAutofit/>
          </a:bodyPr>
          <a:lstStyle/>
          <a:p>
            <a:r>
              <a:rPr lang="en-US" altLang="ko-KR" sz="12000" dirty="0">
                <a:solidFill>
                  <a:srgbClr val="FEFEFE"/>
                </a:solidFill>
              </a:rPr>
              <a:t>03</a:t>
            </a:r>
            <a:endParaRPr lang="ko-KR" altLang="en-US" sz="12000" dirty="0">
              <a:solidFill>
                <a:srgbClr val="FEFEFE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48DC00C-EE5F-C3BF-B0D3-B490018E19A1}"/>
              </a:ext>
            </a:extLst>
          </p:cNvPr>
          <p:cNvSpPr txBox="1">
            <a:spLocks/>
          </p:cNvSpPr>
          <p:nvPr/>
        </p:nvSpPr>
        <p:spPr>
          <a:xfrm>
            <a:off x="2646218" y="836215"/>
            <a:ext cx="550718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BM Hanna" panose="02000503000000020003" charset="-127"/>
                <a:cs typeface="+mj-cs"/>
              </a:defRPr>
            </a:lvl1pPr>
          </a:lstStyle>
          <a:p>
            <a:r>
              <a:rPr lang="ko-KR" altLang="en-US" sz="5600" dirty="0">
                <a:solidFill>
                  <a:srgbClr val="FEFEFE"/>
                </a:solidFill>
                <a:latin typeface="+mj-ea"/>
                <a:ea typeface="+mj-ea"/>
              </a:rPr>
              <a:t>프로젝트 진행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E918193-8436-0458-042B-46E019DD2203}"/>
              </a:ext>
            </a:extLst>
          </p:cNvPr>
          <p:cNvSpPr txBox="1">
            <a:spLocks/>
          </p:cNvSpPr>
          <p:nvPr/>
        </p:nvSpPr>
        <p:spPr>
          <a:xfrm>
            <a:off x="5486400" y="3390900"/>
            <a:ext cx="1203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BM Hanna" panose="02000503000000020003" charset="-127"/>
                <a:cs typeface="+mj-cs"/>
              </a:defRPr>
            </a:lvl1pPr>
          </a:lstStyle>
          <a:p>
            <a:pPr marL="742950" indent="-742950" algn="l">
              <a:buAutoNum type="arabicPeriod"/>
            </a:pPr>
            <a:r>
              <a:rPr lang="en-US" altLang="ko-KR" sz="5500" dirty="0">
                <a:solidFill>
                  <a:srgbClr val="FEFEFE"/>
                </a:solidFill>
                <a:latin typeface="+mn-ea"/>
                <a:ea typeface="+mn-ea"/>
              </a:rPr>
              <a:t>Server </a:t>
            </a: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작업</a:t>
            </a:r>
            <a:r>
              <a:rPr lang="en-US" altLang="ko-KR" sz="5500" dirty="0">
                <a:solidFill>
                  <a:srgbClr val="FEFEFE"/>
                </a:solidFill>
                <a:latin typeface="+mn-ea"/>
                <a:ea typeface="+mn-ea"/>
              </a:rPr>
              <a:t> </a:t>
            </a: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및 </a:t>
            </a:r>
            <a:r>
              <a:rPr lang="en-US" altLang="ko-KR" sz="5500" dirty="0">
                <a:solidFill>
                  <a:srgbClr val="FEFEFE"/>
                </a:solidFill>
                <a:latin typeface="+mn-ea"/>
                <a:ea typeface="+mn-ea"/>
              </a:rPr>
              <a:t>OCP </a:t>
            </a: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설치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  <a:p>
            <a:pPr marL="742950" indent="-742950" algn="l">
              <a:buAutoNum type="arabicPeriod"/>
            </a:pP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웹 어플리케이션 제작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  <a:p>
            <a:pPr marL="742950" indent="-742950" algn="l">
              <a:buAutoNum type="arabicPeriod"/>
            </a:pP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하이브리드 클라우드 환경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960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C01519B-1EA6-9BCA-042C-57A544C931CB}"/>
              </a:ext>
            </a:extLst>
          </p:cNvPr>
          <p:cNvSpPr/>
          <p:nvPr/>
        </p:nvSpPr>
        <p:spPr>
          <a:xfrm>
            <a:off x="11757841" y="4789217"/>
            <a:ext cx="3462336" cy="25300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C2782E5-64F5-9692-4FFD-288754843E7F}"/>
              </a:ext>
            </a:extLst>
          </p:cNvPr>
          <p:cNvSpPr/>
          <p:nvPr/>
        </p:nvSpPr>
        <p:spPr>
          <a:xfrm>
            <a:off x="4652316" y="4991100"/>
            <a:ext cx="4757736" cy="45138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419600" y="1020762"/>
            <a:ext cx="10439400" cy="967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en-US" altLang="ko-KR" sz="6737" spc="-74" dirty="0">
                <a:solidFill>
                  <a:srgbClr val="191919"/>
                </a:solidFill>
                <a:latin typeface="+mj-ea"/>
                <a:ea typeface="+mj-ea"/>
              </a:rPr>
              <a:t>Server </a:t>
            </a: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작업</a:t>
            </a:r>
            <a:r>
              <a:rPr lang="en-US" altLang="ko-KR" sz="6737" spc="-74" dirty="0">
                <a:solidFill>
                  <a:srgbClr val="191919"/>
                </a:solidFill>
                <a:latin typeface="+mj-ea"/>
                <a:ea typeface="+mj-ea"/>
              </a:rPr>
              <a:t> </a:t>
            </a: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및</a:t>
            </a:r>
            <a:r>
              <a:rPr lang="en-US" altLang="ko-KR" sz="6737" spc="-74" dirty="0">
                <a:solidFill>
                  <a:srgbClr val="191919"/>
                </a:solidFill>
                <a:latin typeface="+mj-ea"/>
                <a:ea typeface="+mj-ea"/>
              </a:rPr>
              <a:t> OCP </a:t>
            </a: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설치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03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1. Server</a:t>
            </a:r>
            <a:r>
              <a:rPr lang="ko-KR" altLang="en-US" sz="3000" b="1" dirty="0"/>
              <a:t>작업 및 </a:t>
            </a:r>
            <a:r>
              <a:rPr lang="en-US" altLang="ko-KR" sz="3000" b="1" dirty="0"/>
              <a:t>OCP </a:t>
            </a:r>
            <a:r>
              <a:rPr lang="ko-KR" altLang="en-US" sz="3000" b="1" dirty="0"/>
              <a:t>설치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610992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웹 어플리케이션 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611574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Hybrid</a:t>
            </a:r>
            <a:r>
              <a:rPr lang="ko-KR" altLang="en-US" sz="2500" dirty="0"/>
              <a:t> </a:t>
            </a:r>
            <a:r>
              <a:rPr lang="en-US" altLang="ko-KR" sz="2500" dirty="0"/>
              <a:t>Infra</a:t>
            </a:r>
            <a:endParaRPr lang="ko-KR" altLang="en-US" sz="25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VMware ESXi">
            <a:extLst>
              <a:ext uri="{FF2B5EF4-FFF2-40B4-BE49-F238E27FC236}">
                <a16:creationId xmlns:a16="http://schemas.microsoft.com/office/drawing/2014/main" id="{BF52568A-6B7C-9095-4E8E-CD98F92AE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869" y="6155303"/>
            <a:ext cx="2286000" cy="14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오픈시프트 - 위키백과, 우리 모두의 백과사전">
            <a:extLst>
              <a:ext uri="{FF2B5EF4-FFF2-40B4-BE49-F238E27FC236}">
                <a16:creationId xmlns:a16="http://schemas.microsoft.com/office/drawing/2014/main" id="{13E1E9C8-8451-C552-2EA3-2CAD4FE4B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633" y="2184440"/>
            <a:ext cx="1524000" cy="16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WS 프리티어 EC2 삭제 - 프리티어 리소스 정리 | Hoing">
            <a:extLst>
              <a:ext uri="{FF2B5EF4-FFF2-40B4-BE49-F238E27FC236}">
                <a16:creationId xmlns:a16="http://schemas.microsoft.com/office/drawing/2014/main" id="{A0E393C7-4934-FA9F-46E3-0C7DFD93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047" y="3558587"/>
            <a:ext cx="2530041" cy="253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Mware VSphere Cloud Solutions | Leaseweb">
            <a:extLst>
              <a:ext uri="{FF2B5EF4-FFF2-40B4-BE49-F238E27FC236}">
                <a16:creationId xmlns:a16="http://schemas.microsoft.com/office/drawing/2014/main" id="{DB543F3D-EFED-713C-E9E7-A5261B3A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152" y="4479175"/>
            <a:ext cx="38957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Mware vCenter - Itential">
            <a:extLst>
              <a:ext uri="{FF2B5EF4-FFF2-40B4-BE49-F238E27FC236}">
                <a16:creationId xmlns:a16="http://schemas.microsoft.com/office/drawing/2014/main" id="{AD2A6D4C-96A0-F676-C0E7-D0F16B506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869" y="7583492"/>
            <a:ext cx="2905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B324A88A-8B2F-7D66-09C3-5AEB3A8FCE7E}"/>
              </a:ext>
            </a:extLst>
          </p:cNvPr>
          <p:cNvSpPr/>
          <p:nvPr/>
        </p:nvSpPr>
        <p:spPr>
          <a:xfrm rot="19154697">
            <a:off x="11120017" y="3656522"/>
            <a:ext cx="931841" cy="9546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1DDAA66-B137-1594-3FD3-8D71C00B1077}"/>
              </a:ext>
            </a:extLst>
          </p:cNvPr>
          <p:cNvSpPr/>
          <p:nvPr/>
        </p:nvSpPr>
        <p:spPr>
          <a:xfrm rot="2316439">
            <a:off x="8695399" y="3670382"/>
            <a:ext cx="931841" cy="9546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181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34D5A5-27F2-D169-A973-ECB757AF834E}"/>
              </a:ext>
            </a:extLst>
          </p:cNvPr>
          <p:cNvSpPr/>
          <p:nvPr/>
        </p:nvSpPr>
        <p:spPr>
          <a:xfrm>
            <a:off x="12273395" y="2822944"/>
            <a:ext cx="5257800" cy="59668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73CD1EB-313A-9EF7-9C84-1AD6D4F60A01}"/>
              </a:ext>
            </a:extLst>
          </p:cNvPr>
          <p:cNvSpPr/>
          <p:nvPr/>
        </p:nvSpPr>
        <p:spPr>
          <a:xfrm>
            <a:off x="4751331" y="3954770"/>
            <a:ext cx="5257800" cy="49504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419600" y="1020762"/>
            <a:ext cx="10439400" cy="967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웹 어플리케이션 제작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03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Server</a:t>
            </a:r>
            <a:r>
              <a:rPr lang="ko-KR" altLang="en-US" sz="2500" dirty="0"/>
              <a:t>작업 및 </a:t>
            </a:r>
            <a:r>
              <a:rPr lang="en-US" altLang="ko-KR" sz="2500" dirty="0"/>
              <a:t>OCP </a:t>
            </a:r>
            <a:r>
              <a:rPr lang="ko-KR" altLang="en-US" sz="2500" dirty="0"/>
              <a:t>설치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304800" y="4197052"/>
            <a:ext cx="39033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2. </a:t>
            </a:r>
            <a:r>
              <a:rPr lang="ko-KR" altLang="en-US" sz="3500" b="1" dirty="0"/>
              <a:t>웹 어플리케이션 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611574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Hybrid</a:t>
            </a:r>
            <a:r>
              <a:rPr lang="ko-KR" altLang="en-US" sz="2500" dirty="0"/>
              <a:t> </a:t>
            </a:r>
            <a:r>
              <a:rPr lang="en-US" altLang="ko-KR" sz="2500" dirty="0"/>
              <a:t>Infra</a:t>
            </a:r>
            <a:endParaRPr lang="ko-KR" altLang="en-US" sz="25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0EFCB0B7-F08F-074D-F227-1E5269005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06" y="27376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Python (programming language) - Wikipedia">
            <a:extLst>
              <a:ext uri="{FF2B5EF4-FFF2-40B4-BE49-F238E27FC236}">
                <a16:creationId xmlns:a16="http://schemas.microsoft.com/office/drawing/2014/main" id="{CA9EF517-3653-BA3E-6766-E9345155E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53" y="5491668"/>
            <a:ext cx="1708997" cy="187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Learn Flask Tutorial - Google Play 앱">
            <a:extLst>
              <a:ext uri="{FF2B5EF4-FFF2-40B4-BE49-F238E27FC236}">
                <a16:creationId xmlns:a16="http://schemas.microsoft.com/office/drawing/2014/main" id="{2D306FFF-B408-3743-DF59-75EB3C40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28" y="516300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MySQL] mysql shell(mysqlsh) 설치 및 사용방법">
            <a:extLst>
              <a:ext uri="{FF2B5EF4-FFF2-40B4-BE49-F238E27FC236}">
                <a16:creationId xmlns:a16="http://schemas.microsoft.com/office/drawing/2014/main" id="{855F292D-2B7D-1000-A141-9A49DBDF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9986" y="32437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WS] RDS 시간 설정 하기 (Timezone 변경)">
            <a:extLst>
              <a:ext uri="{FF2B5EF4-FFF2-40B4-BE49-F238E27FC236}">
                <a16:creationId xmlns:a16="http://schemas.microsoft.com/office/drawing/2014/main" id="{40C29668-E9BA-DE1D-5640-BA0A92BE7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449" y="697230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왼쪽/오른쪽 18">
            <a:extLst>
              <a:ext uri="{FF2B5EF4-FFF2-40B4-BE49-F238E27FC236}">
                <a16:creationId xmlns:a16="http://schemas.microsoft.com/office/drawing/2014/main" id="{064AB2C8-C290-549C-9728-B627F690076A}"/>
              </a:ext>
            </a:extLst>
          </p:cNvPr>
          <p:cNvSpPr/>
          <p:nvPr/>
        </p:nvSpPr>
        <p:spPr>
          <a:xfrm>
            <a:off x="10179238" y="5983476"/>
            <a:ext cx="1924050" cy="5021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D5A9C18-7B89-6747-5D93-E297D3827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8692" y="2992249"/>
            <a:ext cx="2028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7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563"/>
            <a:ext cx="18288000" cy="10287000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0" y="3479800"/>
                  </a:lnTo>
                  <a:lnTo>
                    <a:pt x="6186311" y="3479800"/>
                  </a:lnTo>
                  <a:lnTo>
                    <a:pt x="6186311" y="0"/>
                  </a:lnTo>
                  <a:lnTo>
                    <a:pt x="0" y="0"/>
                  </a:lnTo>
                  <a:close/>
                  <a:moveTo>
                    <a:pt x="6125351" y="3418840"/>
                  </a:moveTo>
                  <a:lnTo>
                    <a:pt x="59690" y="3418840"/>
                  </a:lnTo>
                  <a:lnTo>
                    <a:pt x="59690" y="59690"/>
                  </a:lnTo>
                  <a:lnTo>
                    <a:pt x="6125351" y="59690"/>
                  </a:lnTo>
                  <a:lnTo>
                    <a:pt x="6125351" y="341884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07225" y="3364985"/>
            <a:ext cx="471254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400" dirty="0">
                <a:solidFill>
                  <a:srgbClr val="000000"/>
                </a:solidFill>
                <a:latin typeface="+mn-ea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32538" y="1028700"/>
            <a:ext cx="11121497" cy="155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999"/>
              </a:lnSpc>
            </a:pPr>
            <a:r>
              <a:rPr lang="en-US" sz="6000" spc="499" dirty="0">
                <a:latin typeface="DM Sans"/>
              </a:rPr>
              <a:t>01 </a:t>
            </a:r>
            <a:r>
              <a:rPr lang="ko-KR" altLang="en-US" sz="6000" spc="499" dirty="0">
                <a:latin typeface="DM Sans"/>
              </a:rPr>
              <a:t>프로젝트 개요</a:t>
            </a:r>
            <a:endParaRPr lang="en-US" sz="6000" spc="499" dirty="0">
              <a:latin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432537" y="2322632"/>
            <a:ext cx="11121495" cy="155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999"/>
              </a:lnSpc>
            </a:pPr>
            <a:r>
              <a:rPr lang="en-US" sz="6000" spc="499" dirty="0">
                <a:latin typeface="DM Sans"/>
              </a:rPr>
              <a:t>02 </a:t>
            </a:r>
            <a:r>
              <a:rPr lang="ko-KR" altLang="en-US" sz="6000" spc="499" dirty="0">
                <a:latin typeface="DM Sans"/>
              </a:rPr>
              <a:t>프로젝트 설계 및 팀 구성</a:t>
            </a:r>
            <a:r>
              <a:rPr lang="en-US" sz="6000" spc="499" dirty="0">
                <a:latin typeface="DM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32538" y="3628299"/>
            <a:ext cx="10210797" cy="155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999"/>
              </a:lnSpc>
            </a:pPr>
            <a:r>
              <a:rPr lang="en-US" sz="6000" spc="499" dirty="0">
                <a:latin typeface="DM Sans"/>
              </a:rPr>
              <a:t>03 </a:t>
            </a:r>
            <a:r>
              <a:rPr lang="ko-KR" altLang="en-US" sz="6000" spc="499" dirty="0">
                <a:latin typeface="DM Sans"/>
              </a:rPr>
              <a:t>프로젝트 진행</a:t>
            </a:r>
            <a:endParaRPr lang="en-US" sz="6000" spc="499" dirty="0">
              <a:latin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32538" y="4922231"/>
            <a:ext cx="11855462" cy="155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999"/>
              </a:lnSpc>
            </a:pPr>
            <a:r>
              <a:rPr lang="en-US" sz="6000" spc="499" dirty="0">
                <a:latin typeface="DM Sans"/>
              </a:rPr>
              <a:t>04 </a:t>
            </a:r>
            <a:r>
              <a:rPr lang="ko-KR" altLang="en-US" sz="6000" spc="499" dirty="0">
                <a:latin typeface="DM Sans"/>
              </a:rPr>
              <a:t>프로젝트 결과 및 개선사항</a:t>
            </a:r>
            <a:endParaRPr lang="en-US" sz="6000" spc="499" dirty="0">
              <a:latin typeface="DM San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7B4958-BBCF-7B6C-6A00-FE3C63E02F25}"/>
              </a:ext>
            </a:extLst>
          </p:cNvPr>
          <p:cNvCxnSpPr/>
          <p:nvPr/>
        </p:nvCxnSpPr>
        <p:spPr>
          <a:xfrm>
            <a:off x="5715000" y="1409700"/>
            <a:ext cx="0" cy="7696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19">
            <a:extLst>
              <a:ext uri="{FF2B5EF4-FFF2-40B4-BE49-F238E27FC236}">
                <a16:creationId xmlns:a16="http://schemas.microsoft.com/office/drawing/2014/main" id="{4FCC7D3B-5F20-6091-8E35-4AB1C0044033}"/>
              </a:ext>
            </a:extLst>
          </p:cNvPr>
          <p:cNvSpPr txBox="1"/>
          <p:nvPr/>
        </p:nvSpPr>
        <p:spPr>
          <a:xfrm>
            <a:off x="6432538" y="6227898"/>
            <a:ext cx="9493262" cy="156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999"/>
              </a:lnSpc>
            </a:pPr>
            <a:r>
              <a:rPr lang="en-US" sz="6000" spc="499" dirty="0">
                <a:latin typeface="DM Sans"/>
              </a:rPr>
              <a:t>05 </a:t>
            </a:r>
            <a:r>
              <a:rPr lang="ko-KR" altLang="en-US" sz="6000" spc="499" dirty="0">
                <a:latin typeface="DM Sans"/>
              </a:rPr>
              <a:t>자체 평가 의견</a:t>
            </a:r>
            <a:endParaRPr lang="en-US" sz="6000" spc="499" dirty="0">
              <a:latin typeface="DM Sans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C9E570A4-D6F8-02F6-0851-9240D6AE5EED}"/>
              </a:ext>
            </a:extLst>
          </p:cNvPr>
          <p:cNvSpPr txBox="1"/>
          <p:nvPr/>
        </p:nvSpPr>
        <p:spPr>
          <a:xfrm>
            <a:off x="6432538" y="7533564"/>
            <a:ext cx="9493262" cy="156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3999"/>
              </a:lnSpc>
            </a:pPr>
            <a:r>
              <a:rPr lang="en-US" sz="6000" spc="499" dirty="0">
                <a:latin typeface="DM Sans"/>
              </a:rPr>
              <a:t>06 </a:t>
            </a:r>
            <a:r>
              <a:rPr lang="en-US" altLang="ko-KR" sz="6000" spc="499" dirty="0">
                <a:latin typeface="DM Sans"/>
              </a:rPr>
              <a:t>appendix</a:t>
            </a:r>
            <a:endParaRPr lang="en-US" sz="6000" spc="499" dirty="0">
              <a:latin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9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10439400" cy="967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en-US" altLang="ko-KR" sz="6737" spc="-74" dirty="0">
                <a:solidFill>
                  <a:srgbClr val="191919"/>
                </a:solidFill>
                <a:latin typeface="+mj-ea"/>
                <a:ea typeface="+mj-ea"/>
              </a:rPr>
              <a:t>Hybrid Infra </a:t>
            </a: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구성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03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Server</a:t>
            </a:r>
            <a:r>
              <a:rPr lang="ko-KR" altLang="en-US" sz="2500" dirty="0"/>
              <a:t>작업 및 </a:t>
            </a:r>
            <a:r>
              <a:rPr lang="en-US" altLang="ko-KR" sz="2500" dirty="0"/>
              <a:t>OCP </a:t>
            </a:r>
            <a:r>
              <a:rPr lang="ko-KR" altLang="en-US" sz="2500" dirty="0"/>
              <a:t>설치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웹 어플리케이션 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611574"/>
            <a:ext cx="3657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3. Hybrid</a:t>
            </a:r>
            <a:r>
              <a:rPr lang="ko-KR" altLang="en-US" sz="3500" b="1" dirty="0"/>
              <a:t> </a:t>
            </a:r>
            <a:r>
              <a:rPr lang="en-US" altLang="ko-KR" sz="3500" b="1" dirty="0"/>
              <a:t>Infra</a:t>
            </a:r>
            <a:endParaRPr lang="ko-KR" altLang="en-US" sz="3500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OpenShift Plus LaunchPad - Crossvale">
            <a:extLst>
              <a:ext uri="{FF2B5EF4-FFF2-40B4-BE49-F238E27FC236}">
                <a16:creationId xmlns:a16="http://schemas.microsoft.com/office/drawing/2014/main" id="{57BB2A3B-9D30-B41D-D2A0-39413713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615" y="5569552"/>
            <a:ext cx="3703503" cy="162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1B5C7AC-4CF0-7AE2-96B8-03CB66DBA24E}"/>
              </a:ext>
            </a:extLst>
          </p:cNvPr>
          <p:cNvSpPr/>
          <p:nvPr/>
        </p:nvSpPr>
        <p:spPr>
          <a:xfrm>
            <a:off x="13784840" y="5064962"/>
            <a:ext cx="3462336" cy="30830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65BDCBA-CFE8-BF8B-9298-87A60EB82178}"/>
              </a:ext>
            </a:extLst>
          </p:cNvPr>
          <p:cNvSpPr/>
          <p:nvPr/>
        </p:nvSpPr>
        <p:spPr>
          <a:xfrm>
            <a:off x="4652316" y="4405312"/>
            <a:ext cx="4757736" cy="45138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VMware ESXi">
            <a:extLst>
              <a:ext uri="{FF2B5EF4-FFF2-40B4-BE49-F238E27FC236}">
                <a16:creationId xmlns:a16="http://schemas.microsoft.com/office/drawing/2014/main" id="{C7AE72C8-F38D-330A-324A-97C0F2D5A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869" y="5569515"/>
            <a:ext cx="2286000" cy="14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AWS 프리티어 EC2 삭제 - 프리티어 리소스 정리 | Hoing">
            <a:extLst>
              <a:ext uri="{FF2B5EF4-FFF2-40B4-BE49-F238E27FC236}">
                <a16:creationId xmlns:a16="http://schemas.microsoft.com/office/drawing/2014/main" id="{FC4555CC-A633-5DB7-33EA-85CF5659B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046" y="3834332"/>
            <a:ext cx="2530041" cy="253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VMware VSphere Cloud Solutions | Leaseweb">
            <a:extLst>
              <a:ext uri="{FF2B5EF4-FFF2-40B4-BE49-F238E27FC236}">
                <a16:creationId xmlns:a16="http://schemas.microsoft.com/office/drawing/2014/main" id="{2C915991-EFD6-E063-FF9E-6AA98ACA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152" y="3893387"/>
            <a:ext cx="38957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VMware vCenter - Itential">
            <a:extLst>
              <a:ext uri="{FF2B5EF4-FFF2-40B4-BE49-F238E27FC236}">
                <a16:creationId xmlns:a16="http://schemas.microsoft.com/office/drawing/2014/main" id="{FFD75AC1-E605-0744-4722-66074EDD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06" y="6994240"/>
            <a:ext cx="2905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오픈시프트 - 위키백과, 우리 모두의 백과사전">
            <a:extLst>
              <a:ext uri="{FF2B5EF4-FFF2-40B4-BE49-F238E27FC236}">
                <a16:creationId xmlns:a16="http://schemas.microsoft.com/office/drawing/2014/main" id="{AA3A2A56-4A21-D0CF-075F-7F34FACD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42" y="5611574"/>
            <a:ext cx="1209792" cy="129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오픈시프트 - 위키백과, 우리 모두의 백과사전">
            <a:extLst>
              <a:ext uri="{FF2B5EF4-FFF2-40B4-BE49-F238E27FC236}">
                <a16:creationId xmlns:a16="http://schemas.microsoft.com/office/drawing/2014/main" id="{4EC4A617-969A-C099-5506-BFA2C329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919" y="5923580"/>
            <a:ext cx="1314291" cy="14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E28E96FF-B828-D6C4-9018-B145E3E687ED}"/>
              </a:ext>
            </a:extLst>
          </p:cNvPr>
          <p:cNvSpPr/>
          <p:nvPr/>
        </p:nvSpPr>
        <p:spPr>
          <a:xfrm>
            <a:off x="9525000" y="3503240"/>
            <a:ext cx="4741046" cy="1352274"/>
          </a:xfrm>
          <a:prstGeom prst="curvedDownArrow">
            <a:avLst>
              <a:gd name="adj1" fmla="val 25000"/>
              <a:gd name="adj2" fmla="val 45847"/>
              <a:gd name="adj3" fmla="val 3217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아래로 구부러짐 26">
            <a:extLst>
              <a:ext uri="{FF2B5EF4-FFF2-40B4-BE49-F238E27FC236}">
                <a16:creationId xmlns:a16="http://schemas.microsoft.com/office/drawing/2014/main" id="{26BE61D3-6EBA-096D-449E-2039769E3DCB}"/>
              </a:ext>
            </a:extLst>
          </p:cNvPr>
          <p:cNvSpPr/>
          <p:nvPr/>
        </p:nvSpPr>
        <p:spPr>
          <a:xfrm rot="10800000">
            <a:off x="9296400" y="8347411"/>
            <a:ext cx="4741046" cy="1082081"/>
          </a:xfrm>
          <a:prstGeom prst="curvedDownArrow">
            <a:avLst>
              <a:gd name="adj1" fmla="val 25000"/>
              <a:gd name="adj2" fmla="val 52642"/>
              <a:gd name="adj3" fmla="val 480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81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50D0035-5133-C674-D858-F192B897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9100"/>
            <a:ext cx="2057400" cy="1977231"/>
          </a:xfrm>
        </p:spPr>
        <p:txBody>
          <a:bodyPr>
            <a:normAutofit/>
          </a:bodyPr>
          <a:lstStyle/>
          <a:p>
            <a:r>
              <a:rPr lang="en-US" altLang="ko-KR" sz="12000" dirty="0">
                <a:solidFill>
                  <a:srgbClr val="FEFEFE"/>
                </a:solidFill>
              </a:rPr>
              <a:t>04</a:t>
            </a:r>
            <a:endParaRPr lang="ko-KR" altLang="en-US" sz="12000" dirty="0">
              <a:solidFill>
                <a:srgbClr val="FEFEFE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48DC00C-EE5F-C3BF-B0D3-B490018E19A1}"/>
              </a:ext>
            </a:extLst>
          </p:cNvPr>
          <p:cNvSpPr txBox="1">
            <a:spLocks/>
          </p:cNvSpPr>
          <p:nvPr/>
        </p:nvSpPr>
        <p:spPr>
          <a:xfrm>
            <a:off x="2646218" y="836215"/>
            <a:ext cx="916478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BM Hanna" panose="02000503000000020003" charset="-127"/>
                <a:cs typeface="+mj-cs"/>
              </a:defRPr>
            </a:lvl1pPr>
          </a:lstStyle>
          <a:p>
            <a:r>
              <a:rPr lang="ko-KR" altLang="en-US" sz="5600">
                <a:solidFill>
                  <a:srgbClr val="FEFEFE"/>
                </a:solidFill>
                <a:latin typeface="+mj-ea"/>
                <a:ea typeface="+mj-ea"/>
              </a:rPr>
              <a:t>프로젝트 결과 및 개선사항</a:t>
            </a:r>
            <a:endParaRPr lang="ko-KR" altLang="en-US" sz="5600" dirty="0">
              <a:solidFill>
                <a:srgbClr val="FEFEFE"/>
              </a:solidFill>
              <a:latin typeface="+mj-ea"/>
              <a:ea typeface="+mj-ea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E918193-8436-0458-042B-46E019DD2203}"/>
              </a:ext>
            </a:extLst>
          </p:cNvPr>
          <p:cNvSpPr txBox="1">
            <a:spLocks/>
          </p:cNvSpPr>
          <p:nvPr/>
        </p:nvSpPr>
        <p:spPr>
          <a:xfrm>
            <a:off x="5486400" y="3924300"/>
            <a:ext cx="120396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BM Hanna" panose="02000503000000020003" charset="-127"/>
                <a:cs typeface="+mj-cs"/>
              </a:defRPr>
            </a:lvl1pPr>
          </a:lstStyle>
          <a:p>
            <a:pPr marL="742950" indent="-742950" algn="l">
              <a:buAutoNum type="arabicPeriod"/>
            </a:pPr>
            <a:r>
              <a:rPr lang="en-US" altLang="ko-KR" sz="5500" dirty="0">
                <a:solidFill>
                  <a:srgbClr val="FEFEFE"/>
                </a:solidFill>
                <a:latin typeface="+mn-ea"/>
                <a:ea typeface="+mn-ea"/>
              </a:rPr>
              <a:t>VMware , AWS </a:t>
            </a: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환경 구성 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  <a:p>
            <a:pPr marL="742950" indent="-742950" algn="l">
              <a:buAutoNum type="arabicPeriod"/>
            </a:pPr>
            <a:r>
              <a:rPr lang="en-US" altLang="ko-KR" sz="5500" dirty="0">
                <a:solidFill>
                  <a:srgbClr val="FEFEFE"/>
                </a:solidFill>
                <a:latin typeface="+mn-ea"/>
                <a:ea typeface="+mn-ea"/>
              </a:rPr>
              <a:t>OCP </a:t>
            </a: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설치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  <a:p>
            <a:pPr marL="742950" indent="-742950" algn="l">
              <a:buAutoNum type="arabicPeriod"/>
            </a:pPr>
            <a:r>
              <a:rPr lang="en-US" altLang="ko-KR" sz="5500" dirty="0">
                <a:solidFill>
                  <a:srgbClr val="FEFEFE"/>
                </a:solidFill>
                <a:latin typeface="+mn-ea"/>
                <a:ea typeface="+mn-ea"/>
              </a:rPr>
              <a:t>Web App </a:t>
            </a: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개발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  <a:p>
            <a:pPr marL="742950" indent="-742950" algn="l">
              <a:buAutoNum type="arabicPeriod"/>
            </a:pPr>
            <a:r>
              <a:rPr lang="en-US" altLang="ko-KR" sz="5500" dirty="0">
                <a:solidFill>
                  <a:srgbClr val="FEFEFE"/>
                </a:solidFill>
                <a:latin typeface="+mn-ea"/>
                <a:ea typeface="+mn-ea"/>
              </a:rPr>
              <a:t>ACM</a:t>
            </a: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 구성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  <a:p>
            <a:pPr marL="742950" indent="-742950" algn="l">
              <a:buAutoNum type="arabicPeriod"/>
            </a:pP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부하 테스트 및 </a:t>
            </a:r>
            <a:r>
              <a:rPr lang="en-US" altLang="ko-KR" sz="5500" dirty="0">
                <a:solidFill>
                  <a:srgbClr val="FEFEFE"/>
                </a:solidFill>
                <a:latin typeface="+mn-ea"/>
                <a:ea typeface="+mn-ea"/>
              </a:rPr>
              <a:t>App </a:t>
            </a: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서비스</a:t>
            </a:r>
            <a:r>
              <a:rPr lang="en-US" altLang="ko-KR" sz="5500" dirty="0">
                <a:solidFill>
                  <a:srgbClr val="FEFEFE"/>
                </a:solidFill>
                <a:latin typeface="+mn-ea"/>
                <a:ea typeface="+mn-ea"/>
              </a:rPr>
              <a:t> </a:t>
            </a: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테스트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  <a:p>
            <a:pPr algn="l"/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537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VMware, AWS </a:t>
            </a:r>
            <a:r>
              <a:rPr lang="ko-KR" altLang="en-US" sz="3200" b="1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VMware </a:t>
            </a:r>
            <a:r>
              <a:rPr lang="ko-KR" altLang="en-US" sz="7200" dirty="0"/>
              <a:t>환경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327" y="2776476"/>
            <a:ext cx="12611100" cy="6489762"/>
          </a:xfrm>
        </p:spPr>
        <p:txBody>
          <a:bodyPr/>
          <a:lstStyle/>
          <a:p>
            <a:r>
              <a:rPr lang="en-US" altLang="ko-KR" dirty="0" err="1"/>
              <a:t>ESXi</a:t>
            </a:r>
            <a:r>
              <a:rPr lang="en-US" altLang="ko-KR" dirty="0"/>
              <a:t> </a:t>
            </a:r>
            <a:r>
              <a:rPr lang="ko-KR" altLang="en-US" dirty="0"/>
              <a:t>설치 및 네트워크 구성</a:t>
            </a:r>
            <a:endParaRPr lang="en-US" altLang="ko-KR" dirty="0"/>
          </a:p>
          <a:p>
            <a:r>
              <a:rPr lang="en-US" altLang="ko-KR" dirty="0" err="1"/>
              <a:t>vSwitch</a:t>
            </a:r>
            <a:r>
              <a:rPr lang="en-US" altLang="ko-KR" dirty="0"/>
              <a:t> </a:t>
            </a:r>
            <a:r>
              <a:rPr lang="ko-KR" altLang="en-US" dirty="0"/>
              <a:t>연결 및 </a:t>
            </a:r>
            <a:r>
              <a:rPr lang="en-US" altLang="ko-KR" dirty="0" err="1"/>
              <a:t>Portgroup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9F005C-4D56-45D9-6667-C25B8002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092" y="4315026"/>
            <a:ext cx="9053944" cy="50834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E062D5D-47C3-7191-410A-0D7D6C10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00376"/>
            <a:ext cx="12192000" cy="51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7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VMware, AWS </a:t>
            </a:r>
            <a:r>
              <a:rPr lang="ko-KR" altLang="en-US" sz="3200" b="1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VMware </a:t>
            </a:r>
            <a:r>
              <a:rPr lang="ko-KR" altLang="en-US" sz="7200" dirty="0"/>
              <a:t>환경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76476"/>
            <a:ext cx="12611100" cy="6489762"/>
          </a:xfrm>
        </p:spPr>
        <p:txBody>
          <a:bodyPr/>
          <a:lstStyle/>
          <a:p>
            <a:r>
              <a:rPr lang="en-US" altLang="ko-KR" dirty="0" err="1"/>
              <a:t>IaC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423106-8557-D3A6-F57B-6ADE8D52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09" y="3513116"/>
            <a:ext cx="9805987" cy="56416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234CB6-44CC-19CF-0C68-3DD0C3D43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789" y="3513116"/>
            <a:ext cx="8410575" cy="56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VMware, AWS </a:t>
            </a:r>
            <a:r>
              <a:rPr lang="ko-KR" altLang="en-US" sz="3200" b="1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VMware </a:t>
            </a:r>
            <a:r>
              <a:rPr lang="ko-KR" altLang="en-US" sz="7200" dirty="0"/>
              <a:t>환경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76476"/>
            <a:ext cx="12611100" cy="6489762"/>
          </a:xfrm>
        </p:spPr>
        <p:txBody>
          <a:bodyPr/>
          <a:lstStyle/>
          <a:p>
            <a:r>
              <a:rPr lang="en-US" altLang="ko-KR" dirty="0"/>
              <a:t>VCSA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ko-KR" altLang="en-US" dirty="0"/>
              <a:t>데이터 스토어에 저장해 놓은 </a:t>
            </a:r>
            <a:r>
              <a:rPr lang="en-US" altLang="ko-KR" dirty="0" err="1"/>
              <a:t>vcsa</a:t>
            </a:r>
            <a:r>
              <a:rPr lang="en-US" altLang="ko-KR" dirty="0"/>
              <a:t> </a:t>
            </a:r>
            <a:r>
              <a:rPr lang="ko-KR" altLang="en-US" dirty="0"/>
              <a:t>설치 파일 실행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6213FB-B6F9-3198-9A1B-007CFAFD0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07" y="3835805"/>
            <a:ext cx="12372975" cy="63722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1F2EE-13C3-AABE-F633-4ED48CB2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3853875"/>
            <a:ext cx="12353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8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VMware, AWS </a:t>
            </a:r>
            <a:r>
              <a:rPr lang="ko-KR" altLang="en-US" sz="3200" b="1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VMware </a:t>
            </a:r>
            <a:r>
              <a:rPr lang="ko-KR" altLang="en-US" sz="7200" dirty="0"/>
              <a:t>환경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76476"/>
            <a:ext cx="12611100" cy="6489762"/>
          </a:xfrm>
        </p:spPr>
        <p:txBody>
          <a:bodyPr/>
          <a:lstStyle/>
          <a:p>
            <a:r>
              <a:rPr lang="en-US" altLang="ko-KR" dirty="0" err="1"/>
              <a:t>VyOS</a:t>
            </a:r>
            <a:r>
              <a:rPr lang="en-US" altLang="ko-KR" dirty="0"/>
              <a:t> </a:t>
            </a:r>
            <a:r>
              <a:rPr lang="ko-KR" altLang="en-US" dirty="0"/>
              <a:t>설치 및 구성</a:t>
            </a:r>
            <a:r>
              <a:rPr lang="en-US" altLang="ko-KR" dirty="0"/>
              <a:t>(</a:t>
            </a:r>
            <a:r>
              <a:rPr lang="en-US" altLang="ko-KR" dirty="0" err="1"/>
              <a:t>IaC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4612B8-430F-CA72-C580-B4A888ED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4" y="3535332"/>
            <a:ext cx="8305215" cy="63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VMware, AWS </a:t>
            </a:r>
            <a:r>
              <a:rPr lang="ko-KR" altLang="en-US" sz="3200" b="1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VMware </a:t>
            </a:r>
            <a:r>
              <a:rPr lang="ko-KR" altLang="en-US" sz="7200" dirty="0"/>
              <a:t>환경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76476"/>
            <a:ext cx="12611100" cy="6489762"/>
          </a:xfrm>
        </p:spPr>
        <p:txBody>
          <a:bodyPr/>
          <a:lstStyle/>
          <a:p>
            <a:r>
              <a:rPr lang="en-US" altLang="ko-KR" dirty="0"/>
              <a:t>DC </a:t>
            </a:r>
            <a:r>
              <a:rPr lang="ko-KR" altLang="en-US" dirty="0"/>
              <a:t>생성 및 구성</a:t>
            </a:r>
            <a:endParaRPr lang="en-US" altLang="ko-KR" dirty="0"/>
          </a:p>
          <a:p>
            <a:r>
              <a:rPr lang="ko-KR" altLang="en-US" dirty="0"/>
              <a:t>역할 및 기능 추가</a:t>
            </a:r>
            <a:r>
              <a:rPr lang="en-US" altLang="ko-KR" dirty="0"/>
              <a:t>(AD, DNS)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91E0CC-1234-B734-3045-8651B1395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25" y="4086025"/>
            <a:ext cx="8829675" cy="51621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DF3C5A-1A01-D34A-EFEB-664AB6795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762576"/>
            <a:ext cx="8953500" cy="63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7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VMware, AWS </a:t>
            </a:r>
            <a:r>
              <a:rPr lang="ko-KR" altLang="en-US" sz="3200" b="1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VMware </a:t>
            </a:r>
            <a:r>
              <a:rPr lang="ko-KR" altLang="en-US" sz="7200" dirty="0"/>
              <a:t>환경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76476"/>
            <a:ext cx="12611100" cy="6489762"/>
          </a:xfrm>
        </p:spPr>
        <p:txBody>
          <a:bodyPr/>
          <a:lstStyle/>
          <a:p>
            <a:r>
              <a:rPr lang="en-US" altLang="ko-KR" dirty="0"/>
              <a:t>DC </a:t>
            </a:r>
            <a:r>
              <a:rPr lang="ko-KR" altLang="en-US" dirty="0"/>
              <a:t>이름변경</a:t>
            </a:r>
            <a:endParaRPr lang="en-US" altLang="ko-KR" dirty="0"/>
          </a:p>
          <a:p>
            <a:r>
              <a:rPr lang="en-US" altLang="ko-KR" dirty="0"/>
              <a:t>DNS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41B736-EB34-CDFC-DEE8-FC4311CE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8" y="3875088"/>
            <a:ext cx="6629402" cy="53911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5A4EAE-4493-5062-D5FD-216ED2992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556" y="4020154"/>
            <a:ext cx="7858125" cy="5581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89463E-EBBD-C85C-DDDC-E3A13E764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2817" y="4020154"/>
            <a:ext cx="6530064" cy="4381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69B9121-C8D7-8E2A-1908-68E0585C8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2817" y="5841619"/>
            <a:ext cx="6498000" cy="43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7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VMware, AWS </a:t>
            </a:r>
            <a:r>
              <a:rPr lang="ko-KR" altLang="en-US" sz="3200" b="1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VMware </a:t>
            </a:r>
            <a:r>
              <a:rPr lang="ko-KR" altLang="en-US" sz="7200" dirty="0"/>
              <a:t>환경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76476"/>
            <a:ext cx="12611100" cy="6489762"/>
          </a:xfrm>
        </p:spPr>
        <p:txBody>
          <a:bodyPr/>
          <a:lstStyle/>
          <a:p>
            <a:r>
              <a:rPr lang="en-US" altLang="ko-KR" dirty="0"/>
              <a:t>Bastion 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en-US" altLang="ko-KR" dirty="0" err="1"/>
              <a:t>IaC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/>
              <a:t>Bastion DNS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471AF0-70D9-8301-356D-647F748C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053" y="4149436"/>
            <a:ext cx="12553950" cy="61341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633CE1-45F5-35D6-1943-7B89F39B3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3" y="3949899"/>
            <a:ext cx="5750501" cy="63301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CD3E1E-4E0A-5DEF-5221-D0A88A643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744" y="4051399"/>
            <a:ext cx="8872972" cy="63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8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VMware, AWS </a:t>
            </a:r>
            <a:r>
              <a:rPr lang="ko-KR" altLang="en-US" sz="3200" b="1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VMware </a:t>
            </a:r>
            <a:r>
              <a:rPr lang="ko-KR" altLang="en-US" sz="7200" dirty="0"/>
              <a:t>환경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76476"/>
            <a:ext cx="12611100" cy="6489762"/>
          </a:xfrm>
        </p:spPr>
        <p:txBody>
          <a:bodyPr/>
          <a:lstStyle/>
          <a:p>
            <a:r>
              <a:rPr lang="en-US" altLang="ko-KR" dirty="0"/>
              <a:t>OCP </a:t>
            </a:r>
            <a:r>
              <a:rPr lang="ko-KR" altLang="en-US" dirty="0"/>
              <a:t>설치를 위한 작업</a:t>
            </a:r>
            <a:r>
              <a:rPr lang="en-US" altLang="ko-KR" dirty="0"/>
              <a:t>(vCenter CA </a:t>
            </a:r>
            <a:r>
              <a:rPr lang="ko-KR" altLang="en-US" dirty="0"/>
              <a:t>인증서 다운로드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vCenter </a:t>
            </a:r>
            <a:r>
              <a:rPr lang="ko-KR" altLang="en-US" dirty="0"/>
              <a:t>클러스터 생성 및 호스트 추가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6FBF7-83DD-FB2F-76B7-C47DDCCC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829252"/>
            <a:ext cx="13944600" cy="6457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E99EB9-5807-AE50-8CFC-11FC26F3F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11182"/>
            <a:ext cx="8867775" cy="59805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7ADBADF-A58A-A198-020F-F6F0A3CB8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425" y="3847322"/>
            <a:ext cx="9588749" cy="64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50D0035-5133-C674-D858-F192B897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9100"/>
            <a:ext cx="2057400" cy="1977231"/>
          </a:xfrm>
        </p:spPr>
        <p:txBody>
          <a:bodyPr>
            <a:normAutofit/>
          </a:bodyPr>
          <a:lstStyle/>
          <a:p>
            <a:r>
              <a:rPr lang="en-US" altLang="ko-KR" sz="12000" dirty="0">
                <a:solidFill>
                  <a:srgbClr val="FEFEFE"/>
                </a:solidFill>
              </a:rPr>
              <a:t>01</a:t>
            </a:r>
            <a:endParaRPr lang="ko-KR" altLang="en-US" sz="12000" dirty="0">
              <a:solidFill>
                <a:srgbClr val="FEFEFE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48DC00C-EE5F-C3BF-B0D3-B490018E19A1}"/>
              </a:ext>
            </a:extLst>
          </p:cNvPr>
          <p:cNvSpPr txBox="1">
            <a:spLocks/>
          </p:cNvSpPr>
          <p:nvPr/>
        </p:nvSpPr>
        <p:spPr>
          <a:xfrm>
            <a:off x="2646218" y="836215"/>
            <a:ext cx="487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BM Hanna" panose="02000503000000020003" charset="-127"/>
                <a:cs typeface="+mj-cs"/>
              </a:defRPr>
            </a:lvl1pPr>
          </a:lstStyle>
          <a:p>
            <a:r>
              <a:rPr lang="ko-KR" altLang="en-US" sz="6000" dirty="0">
                <a:solidFill>
                  <a:srgbClr val="FEFEFE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E918193-8436-0458-042B-46E019DD2203}"/>
              </a:ext>
            </a:extLst>
          </p:cNvPr>
          <p:cNvSpPr txBox="1">
            <a:spLocks/>
          </p:cNvSpPr>
          <p:nvPr/>
        </p:nvSpPr>
        <p:spPr>
          <a:xfrm>
            <a:off x="6248400" y="3390900"/>
            <a:ext cx="10439400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BM Hanna" panose="02000503000000020003" charset="-127"/>
                <a:cs typeface="+mj-cs"/>
              </a:defRPr>
            </a:lvl1pPr>
          </a:lstStyle>
          <a:p>
            <a:pPr marL="742950" indent="-742950" algn="l">
              <a:buAutoNum type="arabicPeriod"/>
            </a:pP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프로젝트 목적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  <a:p>
            <a:pPr marL="742950" indent="-742950" algn="l">
              <a:buAutoNum type="arabicPeriod"/>
            </a:pP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프로젝트 기대효과</a:t>
            </a:r>
            <a:endParaRPr lang="en-US" altLang="ko-KR" sz="5500" dirty="0">
              <a:solidFill>
                <a:srgbClr val="FEFEFE"/>
              </a:solidFill>
              <a:latin typeface="+mn-ea"/>
              <a:ea typeface="+mn-ea"/>
            </a:endParaRPr>
          </a:p>
          <a:p>
            <a:pPr marL="742950" indent="-742950" algn="l">
              <a:buAutoNum type="arabicPeriod"/>
            </a:pPr>
            <a:r>
              <a:rPr lang="ko-KR" altLang="en-US" sz="5500" dirty="0">
                <a:solidFill>
                  <a:srgbClr val="FEFEFE"/>
                </a:solidFill>
                <a:latin typeface="+mn-ea"/>
                <a:ea typeface="+mn-ea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2669275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VMware, AWS </a:t>
            </a:r>
            <a:r>
              <a:rPr lang="ko-KR" altLang="en-US" sz="3200" b="1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AWS </a:t>
            </a:r>
            <a:r>
              <a:rPr lang="ko-KR" altLang="en-US" sz="7200" dirty="0"/>
              <a:t>환경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/>
              <a:t>기본 </a:t>
            </a:r>
            <a:r>
              <a:rPr lang="en-US" altLang="ko-KR" sz="2800" dirty="0"/>
              <a:t>VPC </a:t>
            </a:r>
            <a:r>
              <a:rPr lang="ko-KR" altLang="en-US" sz="2800" dirty="0"/>
              <a:t>생성 후 </a:t>
            </a:r>
            <a:r>
              <a:rPr lang="en-US" altLang="ko-KR" sz="2800" dirty="0"/>
              <a:t>Bastion </a:t>
            </a:r>
            <a:r>
              <a:rPr lang="ko-KR" altLang="en-US" sz="2800" dirty="0"/>
              <a:t>인스턴스 생성</a:t>
            </a:r>
            <a:r>
              <a:rPr lang="en-US" altLang="ko-KR" sz="2800" dirty="0"/>
              <a:t>(</a:t>
            </a:r>
            <a:r>
              <a:rPr lang="ko-KR" altLang="en-US" sz="2800" dirty="0" err="1"/>
              <a:t>프리티어</a:t>
            </a:r>
            <a:r>
              <a:rPr lang="ko-KR" altLang="en-US" sz="2800" dirty="0"/>
              <a:t> 기본값</a:t>
            </a:r>
            <a:r>
              <a:rPr lang="en-US" altLang="ko-KR" sz="2800" dirty="0"/>
              <a:t>)</a:t>
            </a:r>
          </a:p>
          <a:p>
            <a:r>
              <a:rPr lang="en-US" altLang="ko-KR" dirty="0"/>
              <a:t>Route 53 </a:t>
            </a:r>
            <a:r>
              <a:rPr lang="ko-KR" altLang="en-US" dirty="0"/>
              <a:t>도메인 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3E744A-7D07-53B2-3BFD-F9BEDDA4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125" y="4161732"/>
            <a:ext cx="10134600" cy="5486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36BF41-8CE2-D6CB-61C8-E12CC9D9F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5" y="4161732"/>
            <a:ext cx="878205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2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VMware, AWS </a:t>
            </a:r>
            <a:r>
              <a:rPr lang="ko-KR" altLang="en-US" sz="2500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358308"/>
            <a:ext cx="35121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2. OCP </a:t>
            </a:r>
            <a:r>
              <a:rPr lang="ko-KR" altLang="en-US" sz="3500" b="1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OCP </a:t>
            </a:r>
            <a:r>
              <a:rPr lang="ko-KR" altLang="en-US" sz="7200" dirty="0"/>
              <a:t>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vSphere, AWS </a:t>
            </a:r>
            <a:r>
              <a:rPr lang="ko-KR" altLang="en-US" dirty="0"/>
              <a:t>설치방법이 크게 다르지 않음</a:t>
            </a:r>
            <a:r>
              <a:rPr lang="en-US" altLang="ko-KR" dirty="0"/>
              <a:t>(</a:t>
            </a:r>
            <a:r>
              <a:rPr lang="ko-KR" altLang="en-US" dirty="0"/>
              <a:t>입력하는 값은 조금 다름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IPI </a:t>
            </a:r>
            <a:r>
              <a:rPr lang="ko-KR" altLang="en-US" dirty="0"/>
              <a:t>타입으로 설치 진행</a:t>
            </a:r>
            <a:endParaRPr lang="en-US" altLang="ko-KR" dirty="0"/>
          </a:p>
          <a:p>
            <a:r>
              <a:rPr lang="ko-KR" altLang="en-US" dirty="0"/>
              <a:t>공식문서를 참고해서 설치 진행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EB7E9E-1439-E6AE-DE19-58FB35FD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5" y="4887209"/>
            <a:ext cx="12611099" cy="44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VMware, AWS </a:t>
            </a:r>
            <a:r>
              <a:rPr lang="ko-KR" altLang="en-US" sz="2500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323368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2" y="5060301"/>
            <a:ext cx="365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3. Web app </a:t>
            </a:r>
            <a:r>
              <a:rPr lang="ko-KR" altLang="en-US" sz="3500" b="1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Web app </a:t>
            </a:r>
            <a:r>
              <a:rPr lang="ko-KR" altLang="en-US" sz="7200" dirty="0"/>
              <a:t>개발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기반 </a:t>
            </a:r>
            <a:r>
              <a:rPr lang="en-US" altLang="ko-KR" dirty="0"/>
              <a:t>flask </a:t>
            </a:r>
            <a:r>
              <a:rPr lang="ko-KR" altLang="en-US" dirty="0"/>
              <a:t>활용 웹 어플리케이션 제작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507048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28893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VMware, AWS </a:t>
            </a:r>
            <a:r>
              <a:rPr lang="ko-KR" altLang="en-US" sz="2500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7200" dirty="0"/>
              <a:t>ACM </a:t>
            </a:r>
            <a:r>
              <a:rPr lang="ko-KR" altLang="en-US" sz="7200" dirty="0"/>
              <a:t>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4. ACM </a:t>
            </a:r>
            <a:r>
              <a:rPr lang="ko-KR" altLang="en-US" sz="3500" b="1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02802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70708" y="182768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결과 및 개선사항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87927" y="1842655"/>
            <a:ext cx="975010" cy="87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04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VMware, AWS </a:t>
            </a:r>
            <a:r>
              <a:rPr lang="ko-KR" altLang="en-US" sz="2500" dirty="0"/>
              <a:t>환경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447917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OCP </a:t>
            </a:r>
            <a:r>
              <a:rPr lang="ko-KR" altLang="en-US" sz="2500" dirty="0"/>
              <a:t>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297873" y="5406550"/>
            <a:ext cx="365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Web app </a:t>
            </a:r>
            <a:r>
              <a:rPr lang="ko-KR" altLang="en-US" sz="2500" dirty="0"/>
              <a:t>개발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0A3AE674-4F37-397D-0A1A-323C2A187DBF}"/>
              </a:ext>
            </a:extLst>
          </p:cNvPr>
          <p:cNvSpPr txBox="1"/>
          <p:nvPr/>
        </p:nvSpPr>
        <p:spPr>
          <a:xfrm>
            <a:off x="4419600" y="888482"/>
            <a:ext cx="12611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7200" dirty="0"/>
              <a:t>테스트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79667-429C-2539-CEC8-0C50C6965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22B0-BF7F-D331-CA09-FC33F94F522D}"/>
              </a:ext>
            </a:extLst>
          </p:cNvPr>
          <p:cNvSpPr txBox="1"/>
          <p:nvPr/>
        </p:nvSpPr>
        <p:spPr>
          <a:xfrm>
            <a:off x="297872" y="6333925"/>
            <a:ext cx="3512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4. ACM </a:t>
            </a:r>
            <a:r>
              <a:rPr lang="ko-KR" altLang="en-US" sz="2500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E3CF3-4A90-A252-AF99-70C27F8DFF15}"/>
              </a:ext>
            </a:extLst>
          </p:cNvPr>
          <p:cNvSpPr txBox="1"/>
          <p:nvPr/>
        </p:nvSpPr>
        <p:spPr>
          <a:xfrm>
            <a:off x="297872" y="7261299"/>
            <a:ext cx="35121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5. </a:t>
            </a:r>
            <a:r>
              <a:rPr lang="ko-KR" altLang="en-US" sz="3500" b="1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763576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27222D-5AB7-0B5F-AA85-1EB198AA7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06" y="2857500"/>
            <a:ext cx="14310805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프로젝트 목적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C2CC083-4DC2-5FF1-772F-CB5BCA78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822944"/>
            <a:ext cx="12611100" cy="644329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600" dirty="0"/>
              <a:t>Public Cloud,</a:t>
            </a:r>
            <a:r>
              <a:rPr lang="ko-KR" altLang="en-US" sz="3600" dirty="0"/>
              <a:t> </a:t>
            </a:r>
            <a:r>
              <a:rPr lang="en-US" altLang="ko-KR" sz="3600" dirty="0"/>
              <a:t>Private Cloud</a:t>
            </a:r>
            <a:r>
              <a:rPr lang="ko-KR" altLang="en-US" sz="3600" dirty="0"/>
              <a:t>와 같이</a:t>
            </a:r>
            <a:r>
              <a:rPr lang="en-US" altLang="ko-KR" sz="3600" dirty="0"/>
              <a:t> </a:t>
            </a:r>
            <a:r>
              <a:rPr lang="ko-KR" altLang="en-US" sz="3600" dirty="0"/>
              <a:t>서로 다른 환경에서 어플리케이션 실행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en-US" altLang="ko-KR" sz="3600" dirty="0" err="1"/>
              <a:t>Openshift</a:t>
            </a:r>
            <a:r>
              <a:rPr lang="ko-KR" altLang="en-US" sz="3600" dirty="0"/>
              <a:t> 설치를 통해 </a:t>
            </a:r>
            <a:r>
              <a:rPr lang="en-US" altLang="ko-KR" sz="3600" dirty="0"/>
              <a:t>Container </a:t>
            </a:r>
            <a:r>
              <a:rPr lang="ko-KR" altLang="en-US" sz="3600" dirty="0"/>
              <a:t>기반 개발 환경 구성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부하에 따라 서비스 실행하는 </a:t>
            </a:r>
            <a:r>
              <a:rPr lang="en-US" altLang="ko-KR" sz="3600" dirty="0"/>
              <a:t>Node </a:t>
            </a:r>
            <a:r>
              <a:rPr lang="ko-KR" altLang="en-US" sz="3600" dirty="0"/>
              <a:t>개수 조절</a:t>
            </a:r>
            <a:r>
              <a:rPr lang="en-US" altLang="ko-KR" sz="3600" dirty="0"/>
              <a:t>(Auto scaling)</a:t>
            </a:r>
          </a:p>
          <a:p>
            <a:endParaRPr lang="en-US" altLang="ko-KR" sz="3600" dirty="0"/>
          </a:p>
          <a:p>
            <a:r>
              <a:rPr lang="ko-KR" altLang="en-US" sz="3600" dirty="0"/>
              <a:t>코드로 인프라 구성</a:t>
            </a:r>
            <a:r>
              <a:rPr lang="en-US" altLang="ko-KR" sz="3600" dirty="0"/>
              <a:t>(</a:t>
            </a:r>
            <a:r>
              <a:rPr lang="en-US" altLang="ko-KR" sz="3600" dirty="0" err="1"/>
              <a:t>IaC</a:t>
            </a:r>
            <a:r>
              <a:rPr lang="en-US" altLang="ko-KR" sz="3600" dirty="0"/>
              <a:t>)</a:t>
            </a:r>
          </a:p>
          <a:p>
            <a:endParaRPr lang="en-US" altLang="ko-KR" sz="3600" dirty="0"/>
          </a:p>
          <a:p>
            <a:r>
              <a:rPr lang="en-US" altLang="ko-KR" sz="3600" dirty="0"/>
              <a:t>OCP ACM</a:t>
            </a:r>
            <a:r>
              <a:rPr lang="ko-KR" altLang="en-US" sz="3600" dirty="0"/>
              <a:t>을 통해 동시에 어플리케이션 배포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글로벌 </a:t>
            </a:r>
            <a:r>
              <a:rPr lang="ko-KR" altLang="en-US" sz="3600" dirty="0" err="1"/>
              <a:t>로드밸런서</a:t>
            </a:r>
            <a:r>
              <a:rPr lang="ko-KR" altLang="en-US" sz="3600" dirty="0"/>
              <a:t>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01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2" y="3123158"/>
            <a:ext cx="36645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1. </a:t>
            </a:r>
            <a:r>
              <a:rPr lang="ko-KR" altLang="en-US" sz="3500" b="1" dirty="0"/>
              <a:t>프로젝트 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3" y="3969484"/>
            <a:ext cx="32350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프로젝트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프로젝트 일정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프로젝트 기대효과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C2CC083-4DC2-5FF1-772F-CB5BCA78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38438"/>
            <a:ext cx="12611100" cy="6527800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다수의 사용자로 인해 과부하가 올 경우</a:t>
            </a:r>
            <a:r>
              <a:rPr lang="en-US" altLang="ko-KR" sz="3200" dirty="0"/>
              <a:t>, </a:t>
            </a:r>
            <a:r>
              <a:rPr lang="ko-KR" altLang="en-US" sz="3200" dirty="0"/>
              <a:t>트래픽 분산을 통한 부하 감소</a:t>
            </a:r>
            <a:endParaRPr lang="en-US" altLang="ko-KR" sz="3200" dirty="0"/>
          </a:p>
          <a:p>
            <a:endParaRPr lang="en-US" altLang="ko-KR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01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3" y="3123158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프로젝트 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3969484"/>
            <a:ext cx="4578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프로젝트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프로젝트 일정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디자인이(가) 표시된 사진">
            <a:extLst>
              <a:ext uri="{FF2B5EF4-FFF2-40B4-BE49-F238E27FC236}">
                <a16:creationId xmlns:a16="http://schemas.microsoft.com/office/drawing/2014/main" id="{3DC44354-837A-46D0-D748-95BFE651F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3600212"/>
            <a:ext cx="8610600" cy="58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6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프로젝트 기대효과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C2CC083-4DC2-5FF1-772F-CB5BCA78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38438"/>
            <a:ext cx="12611100" cy="6527800"/>
          </a:xfrm>
        </p:spPr>
        <p:txBody>
          <a:bodyPr>
            <a:normAutofit/>
          </a:bodyPr>
          <a:lstStyle/>
          <a:p>
            <a:r>
              <a:rPr lang="en-US" altLang="ko-KR" sz="3600" dirty="0" err="1"/>
              <a:t>IaC</a:t>
            </a:r>
            <a:r>
              <a:rPr lang="ko-KR" altLang="en-US" sz="3600" dirty="0"/>
              <a:t>로 인한</a:t>
            </a:r>
            <a:r>
              <a:rPr lang="en-US" altLang="ko-KR" sz="3600" dirty="0"/>
              <a:t> </a:t>
            </a:r>
            <a:r>
              <a:rPr lang="ko-KR" altLang="en-US" sz="3600" dirty="0"/>
              <a:t>비용절감</a:t>
            </a:r>
            <a:r>
              <a:rPr lang="en-US" altLang="ko-KR" sz="3600" dirty="0"/>
              <a:t>, </a:t>
            </a:r>
            <a:r>
              <a:rPr lang="ko-KR" altLang="en-US" sz="3600" dirty="0"/>
              <a:t>배포 속도 향상</a:t>
            </a:r>
            <a:r>
              <a:rPr lang="en-US" altLang="ko-KR" sz="3600" dirty="0"/>
              <a:t>, </a:t>
            </a:r>
            <a:r>
              <a:rPr lang="ko-KR" altLang="en-US" sz="3600" dirty="0"/>
              <a:t>인프라에 반복성과 확장성 부여</a:t>
            </a:r>
            <a:endParaRPr lang="en-US" altLang="ko-KR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01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3" y="3123158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프로젝트 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3969484"/>
            <a:ext cx="4578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프로젝트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프로젝트 일정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F5958F2-192A-B98F-DFA8-CD4A50A0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3969484"/>
            <a:ext cx="10210800" cy="50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4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프로젝트 기대효과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C2CC083-4DC2-5FF1-772F-CB5BCA78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38438"/>
            <a:ext cx="12611100" cy="6527800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Autoscaling</a:t>
            </a:r>
            <a:r>
              <a:rPr lang="ko-KR" altLang="en-US" sz="3600" dirty="0"/>
              <a:t>을 통한 내결함성</a:t>
            </a:r>
            <a:r>
              <a:rPr lang="en-US" altLang="ko-KR" sz="3600" dirty="0"/>
              <a:t>, </a:t>
            </a:r>
            <a:r>
              <a:rPr lang="ko-KR" altLang="en-US" sz="3600" dirty="0"/>
              <a:t>가용성</a:t>
            </a:r>
            <a:r>
              <a:rPr lang="en-US" altLang="ko-KR" sz="3600" dirty="0"/>
              <a:t>, </a:t>
            </a:r>
            <a:r>
              <a:rPr lang="ko-KR" altLang="en-US" sz="3600" dirty="0"/>
              <a:t>비용 절감</a:t>
            </a:r>
            <a:endParaRPr lang="en-US" altLang="ko-KR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01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3" y="3123158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프로젝트 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2" y="3969484"/>
            <a:ext cx="4578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프로젝트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프로젝트 일정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mazon EC2 Auto Scaling이란 무엇입니까? - Amazon EC2 Auto Scaling">
            <a:extLst>
              <a:ext uri="{FF2B5EF4-FFF2-40B4-BE49-F238E27FC236}">
                <a16:creationId xmlns:a16="http://schemas.microsoft.com/office/drawing/2014/main" id="{E41574FC-305F-BFA1-A0BE-3E42A9350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04" y="3771901"/>
            <a:ext cx="7003595" cy="50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6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프로젝트 일정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C2CC083-4DC2-5FF1-772F-CB5BCA78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56508"/>
            <a:ext cx="12611100" cy="650973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설계</a:t>
            </a:r>
            <a:endParaRPr lang="en-US" altLang="ko-KR" sz="4000" dirty="0"/>
          </a:p>
          <a:p>
            <a:pPr marL="0" indent="0">
              <a:buNone/>
            </a:pPr>
            <a:r>
              <a:rPr lang="ko-KR" altLang="en-US" sz="3200" dirty="0"/>
              <a:t>프로젝트 구성</a:t>
            </a:r>
            <a:r>
              <a:rPr lang="en-US" altLang="ko-KR" sz="3200" dirty="0"/>
              <a:t>, </a:t>
            </a:r>
            <a:r>
              <a:rPr lang="ko-KR" altLang="en-US" sz="3200" dirty="0"/>
              <a:t>웹 어플리케이션 주제 선정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01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3" y="3123158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프로젝트 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3" y="3969484"/>
            <a:ext cx="32350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프로젝트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3657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3. </a:t>
            </a:r>
            <a:r>
              <a:rPr lang="ko-KR" altLang="en-US" sz="3500" b="1" dirty="0"/>
              <a:t>프로젝트 일정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3C24E65-1A9A-74A0-3A46-4E51FD73E56B}"/>
              </a:ext>
            </a:extLst>
          </p:cNvPr>
          <p:cNvSpPr/>
          <p:nvPr/>
        </p:nvSpPr>
        <p:spPr>
          <a:xfrm>
            <a:off x="7760855" y="4986088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044818C-3E4E-FCFF-B678-03DF67D9C53C}"/>
              </a:ext>
            </a:extLst>
          </p:cNvPr>
          <p:cNvSpPr/>
          <p:nvPr/>
        </p:nvSpPr>
        <p:spPr>
          <a:xfrm>
            <a:off x="10949710" y="4988004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153FFCC-1109-D2D3-FDAF-981AF314B14D}"/>
              </a:ext>
            </a:extLst>
          </p:cNvPr>
          <p:cNvSpPr/>
          <p:nvPr/>
        </p:nvSpPr>
        <p:spPr>
          <a:xfrm>
            <a:off x="14138564" y="4986088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71CE959D-92F1-F94A-8B99-38E1E4262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753100"/>
            <a:ext cx="1125513" cy="1125513"/>
          </a:xfrm>
          <a:prstGeom prst="rect">
            <a:avLst/>
          </a:prstGeom>
        </p:spPr>
      </p:pic>
      <p:pic>
        <p:nvPicPr>
          <p:cNvPr id="20" name="그림 19" descr="그래픽, 클립아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0FB0F81F-3EC8-EB23-F2CA-61D182962F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082" y="5753100"/>
            <a:ext cx="1219540" cy="1219540"/>
          </a:xfrm>
          <a:prstGeom prst="rect">
            <a:avLst/>
          </a:prstGeom>
        </p:spPr>
      </p:pic>
      <p:sp>
        <p:nvSpPr>
          <p:cNvPr id="19" name="자유형 18"/>
          <p:cNvSpPr/>
          <p:nvPr/>
        </p:nvSpPr>
        <p:spPr>
          <a:xfrm>
            <a:off x="4572000" y="4986088"/>
            <a:ext cx="3505200" cy="2725130"/>
          </a:xfrm>
          <a:custGeom>
            <a:avLst/>
            <a:gdLst>
              <a:gd name="connsiteX0" fmla="*/ 1562100 w 3505200"/>
              <a:gd name="connsiteY0" fmla="*/ 531852 h 2725130"/>
              <a:gd name="connsiteX1" fmla="*/ 685800 w 3505200"/>
              <a:gd name="connsiteY1" fmla="*/ 1332726 h 2725130"/>
              <a:gd name="connsiteX2" fmla="*/ 1562100 w 3505200"/>
              <a:gd name="connsiteY2" fmla="*/ 2133600 h 2725130"/>
              <a:gd name="connsiteX3" fmla="*/ 2438400 w 3505200"/>
              <a:gd name="connsiteY3" fmla="*/ 1332726 h 2725130"/>
              <a:gd name="connsiteX4" fmla="*/ 1562100 w 3505200"/>
              <a:gd name="connsiteY4" fmla="*/ 531852 h 2725130"/>
              <a:gd name="connsiteX5" fmla="*/ 0 w 3505200"/>
              <a:gd name="connsiteY5" fmla="*/ 0 h 2725130"/>
              <a:gd name="connsiteX6" fmla="*/ 3048000 w 3505200"/>
              <a:gd name="connsiteY6" fmla="*/ 0 h 2725130"/>
              <a:gd name="connsiteX7" fmla="*/ 3048000 w 3505200"/>
              <a:gd name="connsiteY7" fmla="*/ 1224212 h 2725130"/>
              <a:gd name="connsiteX8" fmla="*/ 3200400 w 3505200"/>
              <a:gd name="connsiteY8" fmla="*/ 1224212 h 2725130"/>
              <a:gd name="connsiteX9" fmla="*/ 3200400 w 3505200"/>
              <a:gd name="connsiteY9" fmla="*/ 1071812 h 2725130"/>
              <a:gd name="connsiteX10" fmla="*/ 3505200 w 3505200"/>
              <a:gd name="connsiteY10" fmla="*/ 1376612 h 2725130"/>
              <a:gd name="connsiteX11" fmla="*/ 3200400 w 3505200"/>
              <a:gd name="connsiteY11" fmla="*/ 1681412 h 2725130"/>
              <a:gd name="connsiteX12" fmla="*/ 3200400 w 3505200"/>
              <a:gd name="connsiteY12" fmla="*/ 1529012 h 2725130"/>
              <a:gd name="connsiteX13" fmla="*/ 3048000 w 3505200"/>
              <a:gd name="connsiteY13" fmla="*/ 1529012 h 2725130"/>
              <a:gd name="connsiteX14" fmla="*/ 3048000 w 3505200"/>
              <a:gd name="connsiteY14" fmla="*/ 2725130 h 2725130"/>
              <a:gd name="connsiteX15" fmla="*/ 0 w 3505200"/>
              <a:gd name="connsiteY15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52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1224212"/>
                </a:lnTo>
                <a:lnTo>
                  <a:pt x="3200400" y="1224212"/>
                </a:lnTo>
                <a:lnTo>
                  <a:pt x="3200400" y="1071812"/>
                </a:lnTo>
                <a:lnTo>
                  <a:pt x="3505200" y="1376612"/>
                </a:lnTo>
                <a:lnTo>
                  <a:pt x="3200400" y="1681412"/>
                </a:lnTo>
                <a:lnTo>
                  <a:pt x="3200400" y="1529012"/>
                </a:lnTo>
                <a:lnTo>
                  <a:pt x="3048000" y="1529012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클립아트, 그래픽, 그래픽 디자인, 실루엣이(가) 표시된 사진&#10;&#10;자동 생성된 설명">
            <a:extLst>
              <a:ext uri="{FF2B5EF4-FFF2-40B4-BE49-F238E27FC236}">
                <a16:creationId xmlns:a16="http://schemas.microsoft.com/office/drawing/2014/main" id="{66A092DA-DE12-74F2-D056-5770F0762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483" y="5706086"/>
            <a:ext cx="1219540" cy="12195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300" y="5674590"/>
            <a:ext cx="1216723" cy="12167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1CB603-1437-5032-8D7B-E371B86D8D0C}"/>
              </a:ext>
            </a:extLst>
          </p:cNvPr>
          <p:cNvSpPr txBox="1"/>
          <p:nvPr/>
        </p:nvSpPr>
        <p:spPr>
          <a:xfrm>
            <a:off x="4800600" y="80391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2023 / 05 / 25</a:t>
            </a:r>
          </a:p>
          <a:p>
            <a:pPr algn="ctr"/>
            <a:r>
              <a:rPr lang="en-US" altLang="ko-KR" sz="2000" b="1" dirty="0"/>
              <a:t> ~</a:t>
            </a:r>
          </a:p>
          <a:p>
            <a:pPr algn="ctr"/>
            <a:r>
              <a:rPr lang="en-US" altLang="ko-KR" sz="2000" b="1" dirty="0"/>
              <a:t>2023 / 05 / 26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3121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19600" y="1020762"/>
            <a:ext cx="7543221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4"/>
              </a:lnSpc>
            </a:pPr>
            <a:r>
              <a:rPr lang="ko-KR" altLang="en-US" sz="6737" spc="-74" dirty="0">
                <a:solidFill>
                  <a:srgbClr val="191919"/>
                </a:solidFill>
                <a:latin typeface="+mj-ea"/>
                <a:ea typeface="+mj-ea"/>
              </a:rPr>
              <a:t>프로젝트 일정</a:t>
            </a:r>
            <a:endParaRPr lang="en-US" sz="6737" spc="-74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C2CC083-4DC2-5FF1-772F-CB5BCA78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756508"/>
            <a:ext cx="12611100" cy="650973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</a:t>
            </a:r>
            <a:endParaRPr lang="en-US" altLang="ko-KR" sz="4000" dirty="0"/>
          </a:p>
          <a:p>
            <a:pPr marL="0" indent="0">
              <a:buNone/>
            </a:pPr>
            <a:r>
              <a:rPr lang="ko-KR" altLang="en-US" sz="3200" dirty="0"/>
              <a:t>웹 어플리케이션 개발 및 인프라 구성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4FA4-92CA-63EA-E06C-AC206207A409}"/>
              </a:ext>
            </a:extLst>
          </p:cNvPr>
          <p:cNvSpPr txBox="1"/>
          <p:nvPr/>
        </p:nvSpPr>
        <p:spPr>
          <a:xfrm>
            <a:off x="1143000" y="218444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34CE8-A39E-63EB-8607-B5C9450FB40A}"/>
              </a:ext>
            </a:extLst>
          </p:cNvPr>
          <p:cNvSpPr txBox="1"/>
          <p:nvPr/>
        </p:nvSpPr>
        <p:spPr>
          <a:xfrm>
            <a:off x="304800" y="1943100"/>
            <a:ext cx="952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/>
              <a:t>01</a:t>
            </a:r>
            <a:endParaRPr lang="ko-KR" altLang="en-US" sz="50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A72A85-FC4F-3981-B5B2-B5C37B410AB8}"/>
              </a:ext>
            </a:extLst>
          </p:cNvPr>
          <p:cNvCxnSpPr/>
          <p:nvPr/>
        </p:nvCxnSpPr>
        <p:spPr>
          <a:xfrm>
            <a:off x="304800" y="2804874"/>
            <a:ext cx="365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0830E3-C1C6-5F5D-E5DE-D9827AB63B00}"/>
              </a:ext>
            </a:extLst>
          </p:cNvPr>
          <p:cNvSpPr txBox="1"/>
          <p:nvPr/>
        </p:nvSpPr>
        <p:spPr>
          <a:xfrm>
            <a:off x="297873" y="3123158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프로젝트 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85042-4105-0F2C-AF0A-25C25EB9CBAA}"/>
              </a:ext>
            </a:extLst>
          </p:cNvPr>
          <p:cNvSpPr txBox="1"/>
          <p:nvPr/>
        </p:nvSpPr>
        <p:spPr>
          <a:xfrm>
            <a:off x="297873" y="3969484"/>
            <a:ext cx="32350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프로젝트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F70-B997-529E-5C40-8EE0041934E1}"/>
              </a:ext>
            </a:extLst>
          </p:cNvPr>
          <p:cNvSpPr txBox="1"/>
          <p:nvPr/>
        </p:nvSpPr>
        <p:spPr>
          <a:xfrm>
            <a:off x="304800" y="4815810"/>
            <a:ext cx="3657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3. </a:t>
            </a:r>
            <a:r>
              <a:rPr lang="ko-KR" altLang="en-US" sz="3500" b="1" dirty="0"/>
              <a:t>프로젝트 일정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ADFCAB-FEA3-1479-EC62-F9BDBF39467A}"/>
              </a:ext>
            </a:extLst>
          </p:cNvPr>
          <p:cNvCxnSpPr>
            <a:cxnSpLocks/>
          </p:cNvCxnSpPr>
          <p:nvPr/>
        </p:nvCxnSpPr>
        <p:spPr>
          <a:xfrm flipV="1">
            <a:off x="4419600" y="1996478"/>
            <a:ext cx="12611100" cy="1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3C24E65-1A9A-74A0-3A46-4E51FD73E56B}"/>
              </a:ext>
            </a:extLst>
          </p:cNvPr>
          <p:cNvSpPr/>
          <p:nvPr/>
        </p:nvSpPr>
        <p:spPr>
          <a:xfrm>
            <a:off x="7760855" y="4986088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044818C-3E4E-FCFF-B678-03DF67D9C53C}"/>
              </a:ext>
            </a:extLst>
          </p:cNvPr>
          <p:cNvSpPr/>
          <p:nvPr/>
        </p:nvSpPr>
        <p:spPr>
          <a:xfrm>
            <a:off x="10949710" y="4988004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153FFCC-1109-D2D3-FDAF-981AF314B14D}"/>
              </a:ext>
            </a:extLst>
          </p:cNvPr>
          <p:cNvSpPr/>
          <p:nvPr/>
        </p:nvSpPr>
        <p:spPr>
          <a:xfrm>
            <a:off x="14138564" y="4986088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 descr="스크린샷, 상징, 그래픽, 원이(가) 표시된 사진&#10;&#10;자동 생성된 설명">
            <a:extLst>
              <a:ext uri="{FF2B5EF4-FFF2-40B4-BE49-F238E27FC236}">
                <a16:creationId xmlns:a16="http://schemas.microsoft.com/office/drawing/2014/main" id="{71CE959D-92F1-F94A-8B99-38E1E4262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753100"/>
            <a:ext cx="1125513" cy="1125513"/>
          </a:xfrm>
          <a:prstGeom prst="rect">
            <a:avLst/>
          </a:prstGeom>
        </p:spPr>
      </p:pic>
      <p:pic>
        <p:nvPicPr>
          <p:cNvPr id="20" name="그림 19" descr="그래픽, 클립아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0FB0F81F-3EC8-EB23-F2CA-61D182962F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082" y="5753100"/>
            <a:ext cx="1219540" cy="1219540"/>
          </a:xfrm>
          <a:prstGeom prst="rect">
            <a:avLst/>
          </a:prstGeom>
        </p:spPr>
      </p:pic>
      <p:pic>
        <p:nvPicPr>
          <p:cNvPr id="22" name="그림 21" descr="클립아트, 그래픽, 그래픽 디자인, 실루엣이(가) 표시된 사진&#10;&#10;자동 생성된 설명">
            <a:extLst>
              <a:ext uri="{FF2B5EF4-FFF2-40B4-BE49-F238E27FC236}">
                <a16:creationId xmlns:a16="http://schemas.microsoft.com/office/drawing/2014/main" id="{66A092DA-DE12-74F2-D056-5770F0762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483" y="5706086"/>
            <a:ext cx="1219540" cy="12195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300" y="5674590"/>
            <a:ext cx="1216723" cy="1216723"/>
          </a:xfrm>
          <a:prstGeom prst="rect">
            <a:avLst/>
          </a:prstGeom>
        </p:spPr>
      </p:pic>
      <p:sp>
        <p:nvSpPr>
          <p:cNvPr id="21" name="자유형 20"/>
          <p:cNvSpPr/>
          <p:nvPr/>
        </p:nvSpPr>
        <p:spPr>
          <a:xfrm>
            <a:off x="7756715" y="4986088"/>
            <a:ext cx="3505200" cy="2725130"/>
          </a:xfrm>
          <a:custGeom>
            <a:avLst/>
            <a:gdLst>
              <a:gd name="connsiteX0" fmla="*/ 1562100 w 3505200"/>
              <a:gd name="connsiteY0" fmla="*/ 531852 h 2725130"/>
              <a:gd name="connsiteX1" fmla="*/ 685800 w 3505200"/>
              <a:gd name="connsiteY1" fmla="*/ 1332726 h 2725130"/>
              <a:gd name="connsiteX2" fmla="*/ 1562100 w 3505200"/>
              <a:gd name="connsiteY2" fmla="*/ 2133600 h 2725130"/>
              <a:gd name="connsiteX3" fmla="*/ 2438400 w 3505200"/>
              <a:gd name="connsiteY3" fmla="*/ 1332726 h 2725130"/>
              <a:gd name="connsiteX4" fmla="*/ 1562100 w 3505200"/>
              <a:gd name="connsiteY4" fmla="*/ 531852 h 2725130"/>
              <a:gd name="connsiteX5" fmla="*/ 0 w 3505200"/>
              <a:gd name="connsiteY5" fmla="*/ 0 h 2725130"/>
              <a:gd name="connsiteX6" fmla="*/ 3048000 w 3505200"/>
              <a:gd name="connsiteY6" fmla="*/ 0 h 2725130"/>
              <a:gd name="connsiteX7" fmla="*/ 3048000 w 3505200"/>
              <a:gd name="connsiteY7" fmla="*/ 1224212 h 2725130"/>
              <a:gd name="connsiteX8" fmla="*/ 3200400 w 3505200"/>
              <a:gd name="connsiteY8" fmla="*/ 1224212 h 2725130"/>
              <a:gd name="connsiteX9" fmla="*/ 3200400 w 3505200"/>
              <a:gd name="connsiteY9" fmla="*/ 1071812 h 2725130"/>
              <a:gd name="connsiteX10" fmla="*/ 3505200 w 3505200"/>
              <a:gd name="connsiteY10" fmla="*/ 1376612 h 2725130"/>
              <a:gd name="connsiteX11" fmla="*/ 3200400 w 3505200"/>
              <a:gd name="connsiteY11" fmla="*/ 1681412 h 2725130"/>
              <a:gd name="connsiteX12" fmla="*/ 3200400 w 3505200"/>
              <a:gd name="connsiteY12" fmla="*/ 1529012 h 2725130"/>
              <a:gd name="connsiteX13" fmla="*/ 3048000 w 3505200"/>
              <a:gd name="connsiteY13" fmla="*/ 1529012 h 2725130"/>
              <a:gd name="connsiteX14" fmla="*/ 3048000 w 3505200"/>
              <a:gd name="connsiteY14" fmla="*/ 2725130 h 2725130"/>
              <a:gd name="connsiteX15" fmla="*/ 0 w 3505200"/>
              <a:gd name="connsiteY15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52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1224212"/>
                </a:lnTo>
                <a:lnTo>
                  <a:pt x="3200400" y="1224212"/>
                </a:lnTo>
                <a:lnTo>
                  <a:pt x="3200400" y="1071812"/>
                </a:lnTo>
                <a:lnTo>
                  <a:pt x="3505200" y="1376612"/>
                </a:lnTo>
                <a:lnTo>
                  <a:pt x="3200400" y="1681412"/>
                </a:lnTo>
                <a:lnTo>
                  <a:pt x="3200400" y="1529012"/>
                </a:lnTo>
                <a:lnTo>
                  <a:pt x="3048000" y="1529012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6">
            <a:extLst>
              <a:ext uri="{FF2B5EF4-FFF2-40B4-BE49-F238E27FC236}">
                <a16:creationId xmlns:a16="http://schemas.microsoft.com/office/drawing/2014/main" id="{2044818C-3E4E-FCFF-B678-03DF67D9C53C}"/>
              </a:ext>
            </a:extLst>
          </p:cNvPr>
          <p:cNvSpPr/>
          <p:nvPr/>
        </p:nvSpPr>
        <p:spPr>
          <a:xfrm>
            <a:off x="4525156" y="5000305"/>
            <a:ext cx="3048000" cy="2725130"/>
          </a:xfrm>
          <a:custGeom>
            <a:avLst/>
            <a:gdLst>
              <a:gd name="connsiteX0" fmla="*/ 1562100 w 3048000"/>
              <a:gd name="connsiteY0" fmla="*/ 531852 h 2725130"/>
              <a:gd name="connsiteX1" fmla="*/ 685800 w 3048000"/>
              <a:gd name="connsiteY1" fmla="*/ 1332726 h 2725130"/>
              <a:gd name="connsiteX2" fmla="*/ 1562100 w 3048000"/>
              <a:gd name="connsiteY2" fmla="*/ 2133600 h 2725130"/>
              <a:gd name="connsiteX3" fmla="*/ 2438400 w 3048000"/>
              <a:gd name="connsiteY3" fmla="*/ 1332726 h 2725130"/>
              <a:gd name="connsiteX4" fmla="*/ 1562100 w 3048000"/>
              <a:gd name="connsiteY4" fmla="*/ 531852 h 2725130"/>
              <a:gd name="connsiteX5" fmla="*/ 0 w 3048000"/>
              <a:gd name="connsiteY5" fmla="*/ 0 h 2725130"/>
              <a:gd name="connsiteX6" fmla="*/ 3048000 w 3048000"/>
              <a:gd name="connsiteY6" fmla="*/ 0 h 2725130"/>
              <a:gd name="connsiteX7" fmla="*/ 3048000 w 3048000"/>
              <a:gd name="connsiteY7" fmla="*/ 2725130 h 2725130"/>
              <a:gd name="connsiteX8" fmla="*/ 0 w 3048000"/>
              <a:gd name="connsiteY8" fmla="*/ 2725130 h 27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725130">
                <a:moveTo>
                  <a:pt x="1562100" y="531852"/>
                </a:moveTo>
                <a:cubicBezTo>
                  <a:pt x="1078133" y="531852"/>
                  <a:pt x="685800" y="890416"/>
                  <a:pt x="685800" y="1332726"/>
                </a:cubicBezTo>
                <a:cubicBezTo>
                  <a:pt x="685800" y="1775036"/>
                  <a:pt x="1078133" y="2133600"/>
                  <a:pt x="1562100" y="2133600"/>
                </a:cubicBezTo>
                <a:cubicBezTo>
                  <a:pt x="2046067" y="2133600"/>
                  <a:pt x="2438400" y="1775036"/>
                  <a:pt x="2438400" y="1332726"/>
                </a:cubicBezTo>
                <a:cubicBezTo>
                  <a:pt x="2438400" y="890416"/>
                  <a:pt x="2046067" y="531852"/>
                  <a:pt x="1562100" y="531852"/>
                </a:cubicBezTo>
                <a:close/>
                <a:moveTo>
                  <a:pt x="0" y="0"/>
                </a:moveTo>
                <a:lnTo>
                  <a:pt x="3048000" y="0"/>
                </a:lnTo>
                <a:lnTo>
                  <a:pt x="3048000" y="2725130"/>
                </a:lnTo>
                <a:lnTo>
                  <a:pt x="0" y="272513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E7E0D-C3D0-9BD4-9373-CFFFE27DCAAA}"/>
              </a:ext>
            </a:extLst>
          </p:cNvPr>
          <p:cNvSpPr txBox="1"/>
          <p:nvPr/>
        </p:nvSpPr>
        <p:spPr>
          <a:xfrm>
            <a:off x="4572000" y="7967635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/>
              <a:t>2023 / 05 / 29</a:t>
            </a:r>
          </a:p>
          <a:p>
            <a:pPr algn="ctr"/>
            <a:r>
              <a:rPr lang="en-US" altLang="ko-KR" sz="1800" b="1" dirty="0"/>
              <a:t> ~</a:t>
            </a:r>
          </a:p>
          <a:p>
            <a:pPr algn="ctr"/>
            <a:r>
              <a:rPr lang="en-US" altLang="ko-KR" sz="1800" b="1" dirty="0"/>
              <a:t>2023 / 06 / </a:t>
            </a:r>
            <a:r>
              <a:rPr lang="en-US" altLang="ko-KR" b="1" dirty="0"/>
              <a:t>18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3815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CA파이널프로젝트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2662</TotalTime>
  <Words>1137</Words>
  <Application>Microsoft Office PowerPoint</Application>
  <PresentationFormat>사용자 지정</PresentationFormat>
  <Paragraphs>305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DM Sans</vt:lpstr>
      <vt:lpstr>Verdana</vt:lpstr>
      <vt:lpstr>Arial</vt:lpstr>
      <vt:lpstr>Calibri</vt:lpstr>
      <vt:lpstr>맑은 고딕</vt:lpstr>
      <vt:lpstr>Office Theme</vt:lpstr>
      <vt:lpstr>디자인 사용자 지정</vt:lpstr>
      <vt:lpstr>하이브리드 클라우드를 통한 어플리케이션 배포</vt:lpstr>
      <vt:lpstr>PowerPoint 프레젠테이션</vt:lpstr>
      <vt:lpstr>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Website Launch Presentation With Mockups</dc:title>
  <dc:creator>junyjoy</dc:creator>
  <cp:lastModifiedBy>임승준</cp:lastModifiedBy>
  <cp:revision>266</cp:revision>
  <dcterms:created xsi:type="dcterms:W3CDTF">2006-08-16T00:00:00Z</dcterms:created>
  <dcterms:modified xsi:type="dcterms:W3CDTF">2023-06-20T08:40:44Z</dcterms:modified>
  <dc:identifier>DAFf3sencOM</dc:identifier>
</cp:coreProperties>
</file>